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258" r:id="rId3"/>
    <p:sldId id="257" r:id="rId4"/>
    <p:sldId id="259" r:id="rId5"/>
    <p:sldId id="260" r:id="rId6"/>
    <p:sldId id="261" r:id="rId7"/>
    <p:sldId id="262" r:id="rId8"/>
    <p:sldId id="263" r:id="rId9"/>
    <p:sldId id="282" r:id="rId10"/>
    <p:sldId id="264" r:id="rId11"/>
    <p:sldId id="265" r:id="rId12"/>
    <p:sldId id="26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9"/>
    <p:restoredTop sz="94694"/>
  </p:normalViewPr>
  <p:slideViewPr>
    <p:cSldViewPr snapToGrid="0">
      <p:cViewPr varScale="1">
        <p:scale>
          <a:sx n="121" d="100"/>
          <a:sy n="121"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B93F-3E2A-C74F-BFEA-D26690FE2488}" type="datetimeFigureOut">
              <a:rPr lang="en-US" smtClean="0"/>
              <a:t>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F94C52-17AB-5243-9EED-E9B9384B3209}" type="slidenum">
              <a:rPr lang="en-US" smtClean="0"/>
              <a:t>‹#›</a:t>
            </a:fld>
            <a:endParaRPr lang="en-US"/>
          </a:p>
        </p:txBody>
      </p:sp>
    </p:spTree>
    <p:extLst>
      <p:ext uri="{BB962C8B-B14F-4D97-AF65-F5344CB8AC3E}">
        <p14:creationId xmlns:p14="http://schemas.microsoft.com/office/powerpoint/2010/main" val="4228936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F94C52-17AB-5243-9EED-E9B9384B3209}" type="slidenum">
              <a:rPr lang="en-US" smtClean="0"/>
              <a:t>11</a:t>
            </a:fld>
            <a:endParaRPr lang="en-US"/>
          </a:p>
        </p:txBody>
      </p:sp>
    </p:spTree>
    <p:extLst>
      <p:ext uri="{BB962C8B-B14F-4D97-AF65-F5344CB8AC3E}">
        <p14:creationId xmlns:p14="http://schemas.microsoft.com/office/powerpoint/2010/main" val="409442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5265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105136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914889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96826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F9AE07-89C6-F443-97AC-F6CE14E72020}" type="datetimeFigureOut">
              <a:rPr lang="en-US" smtClean="0"/>
              <a:t>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052384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F9AE07-89C6-F443-97AC-F6CE14E72020}" type="datetimeFigureOut">
              <a:rPr lang="en-US" smtClean="0"/>
              <a:t>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63342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F9AE07-89C6-F443-97AC-F6CE14E72020}" type="datetimeFigureOut">
              <a:rPr lang="en-US" smtClean="0"/>
              <a:t>1/6/25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10078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F9AE07-89C6-F443-97AC-F6CE14E72020}" type="datetimeFigureOut">
              <a:rPr lang="en-US" smtClean="0"/>
              <a:t>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474091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F9AE07-89C6-F443-97AC-F6CE14E72020}" type="datetimeFigureOut">
              <a:rPr lang="en-US" smtClean="0"/>
              <a:t>1/6/25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852059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833313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95963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F9AE07-89C6-F443-97AC-F6CE14E72020}" type="datetimeFigureOut">
              <a:rPr lang="en-US" smtClean="0"/>
              <a:t>1/6/25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F1EA7-ED5E-A14A-A819-62E43F955FCB}" type="slidenum">
              <a:rPr lang="en-US" smtClean="0"/>
              <a:t>‹#›</a:t>
            </a:fld>
            <a:endParaRPr lang="en-US"/>
          </a:p>
        </p:txBody>
      </p:sp>
    </p:spTree>
    <p:extLst>
      <p:ext uri="{BB962C8B-B14F-4D97-AF65-F5344CB8AC3E}">
        <p14:creationId xmlns:p14="http://schemas.microsoft.com/office/powerpoint/2010/main" val="1419290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emf"/><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2.emf"/><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1.emf"/><Relationship Id="rId5" Type="http://schemas.openxmlformats.org/officeDocument/2006/relationships/image" Target="../media/image43.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tiff"/><Relationship Id="rId2" Type="http://schemas.openxmlformats.org/officeDocument/2006/relationships/image" Target="../media/image6.em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emf"/><Relationship Id="rId2" Type="http://schemas.openxmlformats.org/officeDocument/2006/relationships/image" Target="../media/image12.emf"/><Relationship Id="rId1" Type="http://schemas.openxmlformats.org/officeDocument/2006/relationships/slideLayout" Target="../slideLayouts/slideLayout7.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tiff"/><Relationship Id="rId15" Type="http://schemas.openxmlformats.org/officeDocument/2006/relationships/image" Target="../media/image25.png"/><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 Id="rId14" Type="http://schemas.openxmlformats.org/officeDocument/2006/relationships/image" Target="../media/image2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0DC1-FD22-4F2D-E0C4-2B2A96B7A818}"/>
              </a:ext>
            </a:extLst>
          </p:cNvPr>
          <p:cNvSpPr>
            <a:spLocks noGrp="1"/>
          </p:cNvSpPr>
          <p:nvPr>
            <p:ph type="ctrTitle"/>
          </p:nvPr>
        </p:nvSpPr>
        <p:spPr/>
        <p:txBody>
          <a:bodyPr>
            <a:normAutofit fontScale="90000"/>
          </a:bodyPr>
          <a:lstStyle/>
          <a:p>
            <a:r>
              <a:rPr lang="en-US" dirty="0"/>
              <a:t>PHYS4260 Quantum Mechanics II</a:t>
            </a:r>
            <a:br>
              <a:rPr lang="en-US" dirty="0"/>
            </a:br>
            <a:r>
              <a:rPr lang="en-US" dirty="0"/>
              <a:t>Spring 2025</a:t>
            </a:r>
            <a:br>
              <a:rPr lang="en-US" dirty="0"/>
            </a:br>
            <a:endParaRPr lang="en-US" dirty="0"/>
          </a:p>
        </p:txBody>
      </p:sp>
      <p:sp>
        <p:nvSpPr>
          <p:cNvPr id="3" name="Subtitle 2">
            <a:extLst>
              <a:ext uri="{FF2B5EF4-FFF2-40B4-BE49-F238E27FC236}">
                <a16:creationId xmlns:a16="http://schemas.microsoft.com/office/drawing/2014/main" id="{C6165166-31DD-9AC8-B957-5FC5A0C85355}"/>
              </a:ext>
            </a:extLst>
          </p:cNvPr>
          <p:cNvSpPr>
            <a:spLocks noGrp="1"/>
          </p:cNvSpPr>
          <p:nvPr>
            <p:ph type="subTitle" idx="1"/>
          </p:nvPr>
        </p:nvSpPr>
        <p:spPr/>
        <p:txBody>
          <a:bodyPr>
            <a:normAutofit/>
          </a:bodyPr>
          <a:lstStyle/>
          <a:p>
            <a:r>
              <a:rPr lang="en-US" sz="4000" dirty="0"/>
              <a:t>Symmetries and Conservation laws</a:t>
            </a:r>
          </a:p>
        </p:txBody>
      </p:sp>
    </p:spTree>
    <p:extLst>
      <p:ext uri="{BB962C8B-B14F-4D97-AF65-F5344CB8AC3E}">
        <p14:creationId xmlns:p14="http://schemas.microsoft.com/office/powerpoint/2010/main" val="2224692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BD252C9-2669-36C0-021F-5BA02E71AEDD}"/>
                  </a:ext>
                </a:extLst>
              </p:cNvPr>
              <p:cNvSpPr txBox="1"/>
              <p:nvPr/>
            </p:nvSpPr>
            <p:spPr>
              <a:xfrm>
                <a:off x="309880" y="1168401"/>
                <a:ext cx="11882119" cy="2064476"/>
              </a:xfrm>
              <a:prstGeom prst="rect">
                <a:avLst/>
              </a:prstGeom>
              <a:noFill/>
            </p:spPr>
            <p:txBody>
              <a:bodyPr wrap="square" rtlCol="0">
                <a:spAutoFit/>
              </a:bodyPr>
              <a:lstStyle/>
              <a:p>
                <a:r>
                  <a:rPr lang="en-US" sz="1800" dirty="0">
                    <a:effectLst/>
                    <a:latin typeface="ACaslonPro"/>
                  </a:rPr>
                  <a:t>In quantum mechanics, when a system has a symmetry, it means that the Hamiltonian is unchanged by some transformation, </a:t>
                </a:r>
              </a:p>
              <a:p>
                <a:r>
                  <a:rPr lang="en-US" sz="1800" dirty="0">
                    <a:effectLst/>
                    <a:latin typeface="ACaslonPro"/>
                  </a:rPr>
                  <a:t>such as a rotation or a translation.</a:t>
                </a:r>
              </a:p>
              <a:p>
                <a:endParaRPr lang="en-US" dirty="0">
                  <a:latin typeface="ACaslonPro"/>
                </a:endParaRPr>
              </a:p>
              <a:p>
                <a:r>
                  <a:rPr lang="en-US" sz="1800" dirty="0">
                    <a:effectLst/>
                    <a:latin typeface="ACaslonPro"/>
                  </a:rPr>
                  <a:t>Transformation operations like translations, inversions, and rotation are implemented by operators in QM whose action is on</a:t>
                </a:r>
              </a:p>
              <a:p>
                <a:r>
                  <a:rPr lang="en-US" dirty="0">
                    <a:latin typeface="ACaslonPro"/>
                  </a:rPr>
                  <a:t>arbitrary functions.</a:t>
                </a:r>
              </a:p>
              <a:p>
                <a:endParaRPr lang="en-US" sz="1800" dirty="0">
                  <a:effectLst/>
                  <a:latin typeface="ACaslonPro"/>
                </a:endParaRPr>
              </a:p>
              <a:p>
                <a:r>
                  <a:rPr lang="en-US" sz="1800" dirty="0">
                    <a:effectLst/>
                    <a:latin typeface="ACaslonPro"/>
                  </a:rPr>
                  <a:t>The </a:t>
                </a:r>
                <a:r>
                  <a:rPr lang="en-US" sz="1800" b="1" dirty="0">
                    <a:effectLst/>
                    <a:latin typeface="ACaslonPro"/>
                  </a:rPr>
                  <a:t>translation operator </a:t>
                </a:r>
                <a14:m>
                  <m:oMath xmlns:m="http://schemas.openxmlformats.org/officeDocument/2006/math">
                    <m:acc>
                      <m:accPr>
                        <m:chr m:val="̂"/>
                        <m:ctrlPr>
                          <a:rPr lang="en-US" sz="1800" b="1" i="1" smtClean="0">
                            <a:effectLst/>
                            <a:latin typeface="Cambria Math" panose="02040503050406030204" pitchFamily="18" charset="0"/>
                          </a:rPr>
                        </m:ctrlPr>
                      </m:accPr>
                      <m:e>
                        <m:r>
                          <a:rPr lang="en-US" sz="1800" b="1" i="1" smtClean="0">
                            <a:effectLst/>
                            <a:latin typeface="Cambria Math" panose="02040503050406030204" pitchFamily="18" charset="0"/>
                          </a:rPr>
                          <m:t>𝑻</m:t>
                        </m:r>
                      </m:e>
                    </m:acc>
                    <m:r>
                      <a:rPr lang="en-US" sz="1800" b="1" i="1" smtClean="0">
                        <a:effectLst/>
                        <a:latin typeface="Cambria Math" panose="02040503050406030204" pitchFamily="18" charset="0"/>
                      </a:rPr>
                      <m:t> </m:t>
                    </m:r>
                  </m:oMath>
                </a14:m>
                <a:r>
                  <a:rPr lang="en-US" sz="1800" b="1" dirty="0">
                    <a:effectLst/>
                    <a:latin typeface="ACaslonPro"/>
                  </a:rPr>
                  <a:t>in 1dim </a:t>
                </a:r>
                <a:r>
                  <a:rPr lang="en-US" sz="1800" dirty="0">
                    <a:effectLst/>
                    <a:latin typeface="ACaslonPro"/>
                  </a:rPr>
                  <a:t>takes a function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𝜓</m:t>
                    </m:r>
                    <m:r>
                      <a:rPr lang="en-US" sz="1800" i="1" dirty="0" smtClean="0">
                        <a:effectLst/>
                        <a:latin typeface="Cambria Math" panose="02040503050406030204" pitchFamily="18" charset="0"/>
                      </a:rPr>
                      <m:t>(</m:t>
                    </m:r>
                    <m:r>
                      <a:rPr lang="en-US" sz="1800" i="1" dirty="0" smtClean="0">
                        <a:effectLst/>
                        <a:latin typeface="Cambria Math" panose="02040503050406030204" pitchFamily="18" charset="0"/>
                      </a:rPr>
                      <m:t>𝑥</m:t>
                    </m:r>
                    <m:r>
                      <a:rPr lang="en-US" sz="1800" i="1" dirty="0" smtClean="0">
                        <a:effectLst/>
                        <a:latin typeface="Cambria Math" panose="02040503050406030204" pitchFamily="18" charset="0"/>
                      </a:rPr>
                      <m:t>)</m:t>
                    </m:r>
                  </m:oMath>
                </a14:m>
                <a:r>
                  <a:rPr lang="en-US" sz="1800" dirty="0">
                    <a:effectLst/>
                    <a:latin typeface="ACaslonPro"/>
                  </a:rPr>
                  <a:t> and shifts it a distance </a:t>
                </a:r>
                <a14:m>
                  <m:oMath xmlns:m="http://schemas.openxmlformats.org/officeDocument/2006/math">
                    <m:r>
                      <a:rPr lang="en-US" sz="1800" i="1" dirty="0" smtClean="0">
                        <a:effectLst/>
                        <a:latin typeface="Cambria Math" panose="02040503050406030204" pitchFamily="18" charset="0"/>
                      </a:rPr>
                      <m:t>𝑎</m:t>
                    </m:r>
                  </m:oMath>
                </a14:m>
                <a:r>
                  <a:rPr lang="en-US" sz="1800" dirty="0">
                    <a:effectLst/>
                    <a:latin typeface="ACaslonPro"/>
                  </a:rPr>
                  <a:t>.  </a:t>
                </a:r>
                <a:endParaRPr lang="en-US" dirty="0"/>
              </a:p>
            </p:txBody>
          </p:sp>
        </mc:Choice>
        <mc:Fallback xmlns="">
          <p:sp>
            <p:nvSpPr>
              <p:cNvPr id="2" name="TextBox 1">
                <a:extLst>
                  <a:ext uri="{FF2B5EF4-FFF2-40B4-BE49-F238E27FC236}">
                    <a16:creationId xmlns:a16="http://schemas.microsoft.com/office/drawing/2014/main" id="{8BD252C9-2669-36C0-021F-5BA02E71AEDD}"/>
                  </a:ext>
                </a:extLst>
              </p:cNvPr>
              <p:cNvSpPr txBox="1">
                <a:spLocks noRot="1" noChangeAspect="1" noMove="1" noResize="1" noEditPoints="1" noAdjustHandles="1" noChangeArrowheads="1" noChangeShapeType="1" noTextEdit="1"/>
              </p:cNvSpPr>
              <p:nvPr/>
            </p:nvSpPr>
            <p:spPr>
              <a:xfrm>
                <a:off x="309880" y="1168401"/>
                <a:ext cx="11882119" cy="2064476"/>
              </a:xfrm>
              <a:prstGeom prst="rect">
                <a:avLst/>
              </a:prstGeom>
              <a:blipFill>
                <a:blip r:embed="rId2"/>
                <a:stretch>
                  <a:fillRect l="-427" t="-1840" b="-2454"/>
                </a:stretch>
              </a:blipFill>
            </p:spPr>
            <p:txBody>
              <a:bodyPr/>
              <a:lstStyle/>
              <a:p>
                <a:r>
                  <a:rPr lang="en-US">
                    <a:noFill/>
                  </a:rPr>
                  <a:t> </a:t>
                </a:r>
              </a:p>
            </p:txBody>
          </p:sp>
        </mc:Fallback>
      </mc:AlternateContent>
      <p:sp>
        <p:nvSpPr>
          <p:cNvPr id="7" name="Title 6">
            <a:extLst>
              <a:ext uri="{FF2B5EF4-FFF2-40B4-BE49-F238E27FC236}">
                <a16:creationId xmlns:a16="http://schemas.microsoft.com/office/drawing/2014/main" id="{24E371B5-7F24-0325-B121-B191BB04CEA8}"/>
              </a:ext>
            </a:extLst>
          </p:cNvPr>
          <p:cNvSpPr>
            <a:spLocks noGrp="1"/>
          </p:cNvSpPr>
          <p:nvPr>
            <p:ph type="title"/>
          </p:nvPr>
        </p:nvSpPr>
        <p:spPr>
          <a:xfrm>
            <a:off x="309880" y="0"/>
            <a:ext cx="10515600" cy="1325563"/>
          </a:xfrm>
        </p:spPr>
        <p:txBody>
          <a:bodyPr/>
          <a:lstStyle/>
          <a:p>
            <a:r>
              <a:rPr lang="en-US" b="1" dirty="0"/>
              <a:t>Transformations in space: Translations</a:t>
            </a:r>
          </a:p>
        </p:txBody>
      </p:sp>
      <p:pic>
        <p:nvPicPr>
          <p:cNvPr id="9" name="Picture 8" descr="A black symbols on a white background&#10;&#10;Description automatically generated">
            <a:extLst>
              <a:ext uri="{FF2B5EF4-FFF2-40B4-BE49-F238E27FC236}">
                <a16:creationId xmlns:a16="http://schemas.microsoft.com/office/drawing/2014/main" id="{29B322D1-375A-2CFA-7094-DCF75B7DDE09}"/>
              </a:ext>
            </a:extLst>
          </p:cNvPr>
          <p:cNvPicPr>
            <a:picLocks noChangeAspect="1"/>
          </p:cNvPicPr>
          <p:nvPr/>
        </p:nvPicPr>
        <p:blipFill>
          <a:blip r:embed="rId3"/>
          <a:stretch>
            <a:fillRect/>
          </a:stretch>
        </p:blipFill>
        <p:spPr>
          <a:xfrm>
            <a:off x="309880" y="3347540"/>
            <a:ext cx="5214620" cy="841658"/>
          </a:xfrm>
          <a:prstGeom prst="rect">
            <a:avLst/>
          </a:prstGeom>
        </p:spPr>
      </p:pic>
      <p:pic>
        <p:nvPicPr>
          <p:cNvPr id="12" name="Picture 11" descr="A graph of a function&#10;&#10;Description automatically generated">
            <a:extLst>
              <a:ext uri="{FF2B5EF4-FFF2-40B4-BE49-F238E27FC236}">
                <a16:creationId xmlns:a16="http://schemas.microsoft.com/office/drawing/2014/main" id="{884DF30A-033D-97F7-3F53-8CEECCF01518}"/>
              </a:ext>
            </a:extLst>
          </p:cNvPr>
          <p:cNvPicPr>
            <a:picLocks noChangeAspect="1"/>
          </p:cNvPicPr>
          <p:nvPr/>
        </p:nvPicPr>
        <p:blipFill>
          <a:blip r:embed="rId4"/>
          <a:stretch>
            <a:fillRect/>
          </a:stretch>
        </p:blipFill>
        <p:spPr>
          <a:xfrm>
            <a:off x="6866889" y="3232877"/>
            <a:ext cx="5325110" cy="360689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54F0B8-078C-F265-1664-711DC2543EE1}"/>
                  </a:ext>
                </a:extLst>
              </p:cNvPr>
              <p:cNvSpPr txBox="1"/>
              <p:nvPr/>
            </p:nvSpPr>
            <p:spPr>
              <a:xfrm>
                <a:off x="309880" y="4372796"/>
                <a:ext cx="7558288" cy="369332"/>
              </a:xfrm>
              <a:prstGeom prst="rect">
                <a:avLst/>
              </a:prstGeom>
              <a:noFill/>
            </p:spPr>
            <p:txBody>
              <a:bodyPr wrap="none" rtlCol="0">
                <a:spAutoFit/>
              </a:bodyPr>
              <a:lstStyle/>
              <a:p>
                <a:r>
                  <a:rPr lang="en-US" dirty="0"/>
                  <a:t>The translated function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𝜓</m:t>
                    </m:r>
                    <m:r>
                      <a:rPr lang="en-US" sz="1800" b="0" i="1" smtClean="0">
                        <a:effectLst/>
                        <a:latin typeface="Cambria Math" panose="02040503050406030204" pitchFamily="18" charset="0"/>
                        <a:ea typeface="Cambria Math" panose="02040503050406030204" pitchFamily="18" charset="0"/>
                      </a:rPr>
                      <m:t>′</m:t>
                    </m:r>
                    <m:r>
                      <a:rPr lang="en-US" sz="1800" i="1" dirty="0" smtClean="0">
                        <a:effectLst/>
                        <a:latin typeface="Cambria Math" panose="02040503050406030204" pitchFamily="18" charset="0"/>
                      </a:rPr>
                      <m:t>(</m:t>
                    </m:r>
                    <m:r>
                      <a:rPr lang="en-US" sz="1800" i="1" dirty="0" smtClean="0">
                        <a:effectLst/>
                        <a:latin typeface="Cambria Math" panose="02040503050406030204" pitchFamily="18" charset="0"/>
                      </a:rPr>
                      <m:t>𝑥</m:t>
                    </m:r>
                    <m:r>
                      <a:rPr lang="en-US" sz="1800" i="1" dirty="0" smtClean="0">
                        <a:effectLst/>
                        <a:latin typeface="Cambria Math" panose="02040503050406030204" pitchFamily="18" charset="0"/>
                      </a:rPr>
                      <m:t>)</m:t>
                    </m:r>
                  </m:oMath>
                </a14:m>
                <a:r>
                  <a:rPr lang="en-US" sz="1800" dirty="0">
                    <a:effectLst/>
                    <a:latin typeface="ACaslonPro"/>
                  </a:rPr>
                  <a:t> </a:t>
                </a:r>
                <a:r>
                  <a:rPr lang="en-US" dirty="0"/>
                  <a:t>at </a:t>
                </a:r>
                <a14:m>
                  <m:oMath xmlns:m="http://schemas.openxmlformats.org/officeDocument/2006/math">
                    <m:r>
                      <a:rPr lang="en-US" i="1" dirty="0">
                        <a:latin typeface="Cambria Math" panose="02040503050406030204" pitchFamily="18" charset="0"/>
                      </a:rPr>
                      <m:t>𝑥</m:t>
                    </m:r>
                  </m:oMath>
                </a14:m>
                <a:r>
                  <a:rPr lang="en-US" dirty="0"/>
                  <a:t> is equal to the </a:t>
                </a:r>
                <a:r>
                  <a:rPr lang="en-US" dirty="0" err="1"/>
                  <a:t>untraslated</a:t>
                </a:r>
                <a:r>
                  <a:rPr lang="en-US" dirty="0"/>
                  <a:t> function in </a:t>
                </a:r>
                <a14:m>
                  <m:oMath xmlns:m="http://schemas.openxmlformats.org/officeDocument/2006/math">
                    <m:r>
                      <a:rPr lang="en-US" i="1" dirty="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𝑎</m:t>
                    </m:r>
                  </m:oMath>
                </a14:m>
                <a:endParaRPr lang="en-US" dirty="0"/>
              </a:p>
            </p:txBody>
          </p:sp>
        </mc:Choice>
        <mc:Fallback xmlns="">
          <p:sp>
            <p:nvSpPr>
              <p:cNvPr id="15" name="TextBox 14">
                <a:extLst>
                  <a:ext uri="{FF2B5EF4-FFF2-40B4-BE49-F238E27FC236}">
                    <a16:creationId xmlns:a16="http://schemas.microsoft.com/office/drawing/2014/main" id="{F954F0B8-078C-F265-1664-711DC2543EE1}"/>
                  </a:ext>
                </a:extLst>
              </p:cNvPr>
              <p:cNvSpPr txBox="1">
                <a:spLocks noRot="1" noChangeAspect="1" noMove="1" noResize="1" noEditPoints="1" noAdjustHandles="1" noChangeArrowheads="1" noChangeShapeType="1" noTextEdit="1"/>
              </p:cNvSpPr>
              <p:nvPr/>
            </p:nvSpPr>
            <p:spPr>
              <a:xfrm>
                <a:off x="309880" y="4372796"/>
                <a:ext cx="7558288" cy="369332"/>
              </a:xfrm>
              <a:prstGeom prst="rect">
                <a:avLst/>
              </a:prstGeom>
              <a:blipFill>
                <a:blip r:embed="rId5"/>
                <a:stretch>
                  <a:fillRect l="-671"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3689360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EE6F1-C6BE-FC03-DAB2-14A3557E6160}"/>
              </a:ext>
            </a:extLst>
          </p:cNvPr>
          <p:cNvSpPr>
            <a:spLocks noGrp="1"/>
          </p:cNvSpPr>
          <p:nvPr>
            <p:ph type="title"/>
          </p:nvPr>
        </p:nvSpPr>
        <p:spPr>
          <a:xfrm>
            <a:off x="320040" y="0"/>
            <a:ext cx="10515600" cy="1325563"/>
          </a:xfrm>
        </p:spPr>
        <p:txBody>
          <a:bodyPr/>
          <a:lstStyle/>
          <a:p>
            <a:r>
              <a:rPr lang="en-US" b="1" dirty="0"/>
              <a:t>Transformations in space: Inversions</a:t>
            </a:r>
            <a:endParaRPr lang="en-US" dirty="0"/>
          </a:p>
        </p:txBody>
      </p:sp>
      <p:sp>
        <p:nvSpPr>
          <p:cNvPr id="3" name="TextBox 2">
            <a:extLst>
              <a:ext uri="{FF2B5EF4-FFF2-40B4-BE49-F238E27FC236}">
                <a16:creationId xmlns:a16="http://schemas.microsoft.com/office/drawing/2014/main" id="{7F47C82B-FAD3-A9D7-34B7-4D57D84A06F1}"/>
              </a:ext>
            </a:extLst>
          </p:cNvPr>
          <p:cNvSpPr txBox="1"/>
          <p:nvPr/>
        </p:nvSpPr>
        <p:spPr>
          <a:xfrm>
            <a:off x="320040" y="1140897"/>
            <a:ext cx="10115205" cy="369332"/>
          </a:xfrm>
          <a:prstGeom prst="rect">
            <a:avLst/>
          </a:prstGeom>
          <a:noFill/>
        </p:spPr>
        <p:txBody>
          <a:bodyPr wrap="none" rtlCol="0">
            <a:spAutoFit/>
          </a:bodyPr>
          <a:lstStyle/>
          <a:p>
            <a:r>
              <a:rPr lang="en-US" sz="1800" dirty="0">
                <a:effectLst/>
                <a:latin typeface="ACaslonPro"/>
              </a:rPr>
              <a:t>The operator that reflects a function about the origin, the </a:t>
            </a:r>
            <a:r>
              <a:rPr lang="en-US" sz="1800" b="1" dirty="0">
                <a:effectLst/>
                <a:latin typeface="ACaslonPro"/>
              </a:rPr>
              <a:t>parity operator </a:t>
            </a:r>
            <a:r>
              <a:rPr lang="en-US" sz="1800" dirty="0">
                <a:effectLst/>
                <a:latin typeface="ACaslonPro"/>
              </a:rPr>
              <a:t>in one dimension, is defined by </a:t>
            </a:r>
            <a:endParaRPr lang="en-US" dirty="0"/>
          </a:p>
        </p:txBody>
      </p:sp>
      <p:pic>
        <p:nvPicPr>
          <p:cNvPr id="5" name="Picture 4" descr="A black text on a white background&#10;&#10;Description automatically generated">
            <a:extLst>
              <a:ext uri="{FF2B5EF4-FFF2-40B4-BE49-F238E27FC236}">
                <a16:creationId xmlns:a16="http://schemas.microsoft.com/office/drawing/2014/main" id="{CC28845A-E624-B61A-00C2-4B2B8F7AEC3A}"/>
              </a:ext>
            </a:extLst>
          </p:cNvPr>
          <p:cNvPicPr>
            <a:picLocks noChangeAspect="1"/>
          </p:cNvPicPr>
          <p:nvPr/>
        </p:nvPicPr>
        <p:blipFill>
          <a:blip r:embed="rId3"/>
          <a:stretch>
            <a:fillRect/>
          </a:stretch>
        </p:blipFill>
        <p:spPr>
          <a:xfrm>
            <a:off x="384810" y="1655009"/>
            <a:ext cx="4282440" cy="727519"/>
          </a:xfrm>
          <a:prstGeom prst="rect">
            <a:avLst/>
          </a:prstGeom>
        </p:spPr>
      </p:pic>
      <p:pic>
        <p:nvPicPr>
          <p:cNvPr id="7" name="Picture 6" descr="Graph of a function with a graph&#10;&#10;Description automatically generated">
            <a:extLst>
              <a:ext uri="{FF2B5EF4-FFF2-40B4-BE49-F238E27FC236}">
                <a16:creationId xmlns:a16="http://schemas.microsoft.com/office/drawing/2014/main" id="{CA3034E9-DA34-8411-3BEC-69AC90EB82E1}"/>
              </a:ext>
            </a:extLst>
          </p:cNvPr>
          <p:cNvPicPr>
            <a:picLocks noChangeAspect="1"/>
          </p:cNvPicPr>
          <p:nvPr/>
        </p:nvPicPr>
        <p:blipFill>
          <a:blip r:embed="rId4"/>
          <a:stretch>
            <a:fillRect/>
          </a:stretch>
        </p:blipFill>
        <p:spPr>
          <a:xfrm>
            <a:off x="6910514" y="3535680"/>
            <a:ext cx="5281485" cy="3322320"/>
          </a:xfrm>
          <a:prstGeom prst="rect">
            <a:avLst/>
          </a:prstGeom>
        </p:spPr>
      </p:pic>
      <p:sp>
        <p:nvSpPr>
          <p:cNvPr id="8" name="TextBox 7">
            <a:extLst>
              <a:ext uri="{FF2B5EF4-FFF2-40B4-BE49-F238E27FC236}">
                <a16:creationId xmlns:a16="http://schemas.microsoft.com/office/drawing/2014/main" id="{FDCBE0A8-3B26-3F98-23F9-0B7307A957D8}"/>
              </a:ext>
            </a:extLst>
          </p:cNvPr>
          <p:cNvSpPr txBox="1"/>
          <p:nvPr/>
        </p:nvSpPr>
        <p:spPr>
          <a:xfrm>
            <a:off x="384810" y="2549648"/>
            <a:ext cx="9950353" cy="369332"/>
          </a:xfrm>
          <a:prstGeom prst="rect">
            <a:avLst/>
          </a:prstGeom>
          <a:noFill/>
        </p:spPr>
        <p:txBody>
          <a:bodyPr wrap="none" rtlCol="0">
            <a:spAutoFit/>
          </a:bodyPr>
          <a:lstStyle/>
          <a:p>
            <a:r>
              <a:rPr lang="en-US" sz="1800" dirty="0">
                <a:effectLst/>
                <a:latin typeface="ACaslonPro"/>
              </a:rPr>
              <a:t>The effect of parity is shown graphically below. In 3-dim, parity changes the sign of all three coordinates </a:t>
            </a:r>
            <a:endParaRPr lang="en-US" dirty="0"/>
          </a:p>
        </p:txBody>
      </p:sp>
      <p:pic>
        <p:nvPicPr>
          <p:cNvPr id="10" name="Picture 9" descr="A black symbol with a white background&#10;&#10;Description automatically generated">
            <a:extLst>
              <a:ext uri="{FF2B5EF4-FFF2-40B4-BE49-F238E27FC236}">
                <a16:creationId xmlns:a16="http://schemas.microsoft.com/office/drawing/2014/main" id="{FBAF3184-F908-7B04-97A9-670ABCB30C0B}"/>
              </a:ext>
            </a:extLst>
          </p:cNvPr>
          <p:cNvPicPr>
            <a:picLocks noChangeAspect="1"/>
          </p:cNvPicPr>
          <p:nvPr/>
        </p:nvPicPr>
        <p:blipFill>
          <a:blip r:embed="rId5"/>
          <a:stretch>
            <a:fillRect/>
          </a:stretch>
        </p:blipFill>
        <p:spPr>
          <a:xfrm>
            <a:off x="384810" y="3086100"/>
            <a:ext cx="4813300" cy="6858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4DB526B-42EC-8104-BED1-549262439197}"/>
                  </a:ext>
                </a:extLst>
              </p:cNvPr>
              <p:cNvSpPr txBox="1"/>
              <p:nvPr/>
            </p:nvSpPr>
            <p:spPr>
              <a:xfrm>
                <a:off x="320040" y="3939020"/>
                <a:ext cx="6590587" cy="2585323"/>
              </a:xfrm>
              <a:prstGeom prst="rect">
                <a:avLst/>
              </a:prstGeom>
              <a:noFill/>
            </p:spPr>
            <p:txBody>
              <a:bodyPr wrap="none" rtlCol="0">
                <a:spAutoFit/>
              </a:bodyPr>
              <a:lstStyle/>
              <a:p>
                <a:r>
                  <a:rPr lang="en-US" sz="1800" dirty="0">
                    <a:effectLst/>
                    <a:latin typeface="ACaslonPro"/>
                  </a:rPr>
                  <a:t>The parity operation in three dimensions can be realized as a mirror </a:t>
                </a:r>
              </a:p>
              <a:p>
                <a:r>
                  <a:rPr lang="en-US" sz="1800" dirty="0">
                    <a:effectLst/>
                    <a:latin typeface="ACaslonPro"/>
                  </a:rPr>
                  <a:t>reflection followed by a rotation </a:t>
                </a:r>
                <a:endParaRPr lang="en-US" dirty="0">
                  <a:effectLst/>
                </a:endParaRPr>
              </a:p>
              <a:p>
                <a:endParaRPr lang="en-US" dirty="0"/>
              </a:p>
              <a:p>
                <a:r>
                  <a:rPr lang="en-US" sz="1800" dirty="0">
                    <a:effectLst/>
                    <a:latin typeface="ACaslonPro"/>
                  </a:rPr>
                  <a:t>In two dimensions, the transformation </a:t>
                </a:r>
                <a14:m>
                  <m:oMath xmlns:m="http://schemas.openxmlformats.org/officeDocument/2006/math">
                    <m:sSup>
                      <m:sSupPr>
                        <m:ctrlPr>
                          <a:rPr lang="en-US" sz="1800" b="0" i="1" smtClean="0">
                            <a:effectLst/>
                            <a:latin typeface="Cambria Math" panose="02040503050406030204" pitchFamily="18" charset="0"/>
                            <a:ea typeface="Cambria Math" panose="02040503050406030204" pitchFamily="18" charset="0"/>
                          </a:rPr>
                        </m:ctrlPr>
                      </m:sSupPr>
                      <m:e>
                        <m:r>
                          <a:rPr lang="en-US" sz="1800" i="1" smtClean="0">
                            <a:effectLst/>
                            <a:latin typeface="Cambria Math" panose="02040503050406030204" pitchFamily="18" charset="0"/>
                            <a:ea typeface="Cambria Math" panose="02040503050406030204" pitchFamily="18" charset="0"/>
                          </a:rPr>
                          <m:t>𝜓</m:t>
                        </m:r>
                      </m:e>
                      <m:sup>
                        <m:r>
                          <a:rPr lang="en-US" sz="1800" b="0" i="1" smtClean="0">
                            <a:effectLst/>
                            <a:latin typeface="Cambria Math" panose="02040503050406030204" pitchFamily="18" charset="0"/>
                            <a:ea typeface="Cambria Math" panose="02040503050406030204" pitchFamily="18" charset="0"/>
                          </a:rPr>
                          <m:t>′</m:t>
                        </m:r>
                      </m:sup>
                    </m:sSup>
                    <m:d>
                      <m:dPr>
                        <m:ctrlPr>
                          <a:rPr lang="en-US" sz="1800" b="0" i="1" dirty="0" smtClean="0">
                            <a:effectLst/>
                            <a:latin typeface="Cambria Math" panose="02040503050406030204" pitchFamily="18" charset="0"/>
                            <a:ea typeface="Cambria Math" panose="02040503050406030204" pitchFamily="18" charset="0"/>
                          </a:rPr>
                        </m:ctrlPr>
                      </m:dPr>
                      <m:e>
                        <m:r>
                          <a:rPr lang="en-US" sz="1800" i="1" dirty="0" smtClean="0">
                            <a:effectLst/>
                            <a:latin typeface="Cambria Math" panose="02040503050406030204" pitchFamily="18" charset="0"/>
                          </a:rPr>
                          <m:t>𝑥</m:t>
                        </m:r>
                        <m:r>
                          <a:rPr lang="en-US" sz="1800" b="0" i="1" dirty="0" smtClean="0">
                            <a:effectLst/>
                            <a:latin typeface="Cambria Math" panose="02040503050406030204" pitchFamily="18" charset="0"/>
                          </a:rPr>
                          <m:t>,</m:t>
                        </m:r>
                        <m:r>
                          <a:rPr lang="en-US" sz="1800" b="0" i="1" dirty="0" smtClean="0">
                            <a:effectLst/>
                            <a:latin typeface="Cambria Math" panose="02040503050406030204" pitchFamily="18" charset="0"/>
                          </a:rPr>
                          <m:t>𝑦</m:t>
                        </m:r>
                      </m:e>
                    </m:d>
                    <m:r>
                      <a:rPr lang="en-US" sz="1800" b="0" i="1" dirty="0" smtClean="0">
                        <a:effectLst/>
                        <a:latin typeface="Cambria Math" panose="02040503050406030204" pitchFamily="18" charset="0"/>
                      </a:rPr>
                      <m:t>=</m:t>
                    </m:r>
                    <m:r>
                      <a:rPr lang="en-US" i="1">
                        <a:latin typeface="Cambria Math" panose="02040503050406030204" pitchFamily="18" charset="0"/>
                        <a:ea typeface="Cambria Math" panose="02040503050406030204" pitchFamily="18" charset="0"/>
                      </a:rPr>
                      <m:t>𝜓</m:t>
                    </m:r>
                    <m:r>
                      <a:rPr lang="en-US" i="1" dirty="0">
                        <a:latin typeface="Cambria Math" panose="02040503050406030204" pitchFamily="18" charset="0"/>
                      </a:rPr>
                      <m:t>(</m:t>
                    </m:r>
                    <m:r>
                      <a:rPr lang="en-US" b="0" i="1" dirty="0" smtClean="0">
                        <a:latin typeface="Cambria Math" panose="02040503050406030204" pitchFamily="18" charset="0"/>
                      </a:rPr>
                      <m:t>−</m:t>
                    </m:r>
                    <m:r>
                      <a:rPr lang="en-US" i="1" dirty="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𝑦</m:t>
                    </m:r>
                    <m:r>
                      <a:rPr lang="en-US" i="1" dirty="0">
                        <a:latin typeface="Cambria Math" panose="02040503050406030204" pitchFamily="18" charset="0"/>
                      </a:rPr>
                      <m:t>)</m:t>
                    </m:r>
                  </m:oMath>
                </a14:m>
                <a:r>
                  <a:rPr lang="en-US" dirty="0">
                    <a:effectLst/>
                  </a:rPr>
                  <a:t> is no</a:t>
                </a:r>
              </a:p>
              <a:p>
                <a:r>
                  <a:rPr lang="en-US" dirty="0"/>
                  <a:t>different from a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effectLst/>
                  </a:rPr>
                  <a:t> angle rotation. </a:t>
                </a:r>
              </a:p>
              <a:p>
                <a:r>
                  <a:rPr lang="en-US" dirty="0"/>
                  <a:t>We will use the term </a:t>
                </a:r>
                <a:r>
                  <a:rPr lang="en-US" b="1" dirty="0"/>
                  <a:t>parity</a:t>
                </a:r>
                <a:r>
                  <a:rPr lang="en-US" dirty="0"/>
                  <a:t> exclusively for spatial inversion </a:t>
                </a:r>
              </a:p>
              <a:p>
                <a:endParaRPr lang="en-US" dirty="0"/>
              </a:p>
              <a:p>
                <a:endParaRPr lang="en-US" sz="1800" dirty="0">
                  <a:effectLst/>
                  <a:latin typeface="ACaslonPro"/>
                </a:endParaRPr>
              </a:p>
              <a:p>
                <a:r>
                  <a:rPr lang="en-US" sz="1800" dirty="0">
                    <a:effectLst/>
                    <a:latin typeface="ACaslonPro"/>
                  </a:rPr>
                  <a:t>in one or three dimensions. </a:t>
                </a:r>
                <a:endParaRPr lang="en-US" dirty="0">
                  <a:effectLst/>
                </a:endParaRPr>
              </a:p>
            </p:txBody>
          </p:sp>
        </mc:Choice>
        <mc:Fallback xmlns="">
          <p:sp>
            <p:nvSpPr>
              <p:cNvPr id="11" name="TextBox 10">
                <a:extLst>
                  <a:ext uri="{FF2B5EF4-FFF2-40B4-BE49-F238E27FC236}">
                    <a16:creationId xmlns:a16="http://schemas.microsoft.com/office/drawing/2014/main" id="{44DB526B-42EC-8104-BED1-549262439197}"/>
                  </a:ext>
                </a:extLst>
              </p:cNvPr>
              <p:cNvSpPr txBox="1">
                <a:spLocks noRot="1" noChangeAspect="1" noMove="1" noResize="1" noEditPoints="1" noAdjustHandles="1" noChangeArrowheads="1" noChangeShapeType="1" noTextEdit="1"/>
              </p:cNvSpPr>
              <p:nvPr/>
            </p:nvSpPr>
            <p:spPr>
              <a:xfrm>
                <a:off x="320040" y="3939020"/>
                <a:ext cx="6590587" cy="2585323"/>
              </a:xfrm>
              <a:prstGeom prst="rect">
                <a:avLst/>
              </a:prstGeom>
              <a:blipFill>
                <a:blip r:embed="rId6"/>
                <a:stretch>
                  <a:fillRect l="-769" t="-980" b="-2941"/>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15BB3C02-04C9-1A98-AB9E-3AB96A1C6DBC}"/>
              </a:ext>
            </a:extLst>
          </p:cNvPr>
          <p:cNvPicPr>
            <a:picLocks noChangeAspect="1"/>
          </p:cNvPicPr>
          <p:nvPr/>
        </p:nvPicPr>
        <p:blipFill>
          <a:blip r:embed="rId7"/>
          <a:stretch>
            <a:fillRect/>
          </a:stretch>
        </p:blipFill>
        <p:spPr>
          <a:xfrm>
            <a:off x="2258887" y="5717103"/>
            <a:ext cx="2120073" cy="391946"/>
          </a:xfrm>
          <a:prstGeom prst="rect">
            <a:avLst/>
          </a:prstGeom>
        </p:spPr>
      </p:pic>
    </p:spTree>
    <p:extLst>
      <p:ext uri="{BB962C8B-B14F-4D97-AF65-F5344CB8AC3E}">
        <p14:creationId xmlns:p14="http://schemas.microsoft.com/office/powerpoint/2010/main" val="3086240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graphing process&#10;&#10;Description automatically generated with medium confidence">
            <a:extLst>
              <a:ext uri="{FF2B5EF4-FFF2-40B4-BE49-F238E27FC236}">
                <a16:creationId xmlns:a16="http://schemas.microsoft.com/office/drawing/2014/main" id="{4BCA0ADF-767D-7ADD-4228-E899028B6B84}"/>
              </a:ext>
            </a:extLst>
          </p:cNvPr>
          <p:cNvPicPr>
            <a:picLocks noChangeAspect="1"/>
          </p:cNvPicPr>
          <p:nvPr/>
        </p:nvPicPr>
        <p:blipFill>
          <a:blip r:embed="rId2"/>
          <a:stretch>
            <a:fillRect/>
          </a:stretch>
        </p:blipFill>
        <p:spPr>
          <a:xfrm>
            <a:off x="5495290" y="3294034"/>
            <a:ext cx="6534150" cy="3335614"/>
          </a:xfrm>
          <a:prstGeom prst="rect">
            <a:avLst/>
          </a:prstGeom>
        </p:spPr>
      </p:pic>
      <p:sp>
        <p:nvSpPr>
          <p:cNvPr id="2" name="Title 1">
            <a:extLst>
              <a:ext uri="{FF2B5EF4-FFF2-40B4-BE49-F238E27FC236}">
                <a16:creationId xmlns:a16="http://schemas.microsoft.com/office/drawing/2014/main" id="{B1AAE608-5255-F4C8-9921-602AAA3C45AF}"/>
              </a:ext>
            </a:extLst>
          </p:cNvPr>
          <p:cNvSpPr>
            <a:spLocks noGrp="1"/>
          </p:cNvSpPr>
          <p:nvPr>
            <p:ph type="title"/>
          </p:nvPr>
        </p:nvSpPr>
        <p:spPr>
          <a:xfrm>
            <a:off x="320040" y="0"/>
            <a:ext cx="10515600" cy="1325563"/>
          </a:xfrm>
        </p:spPr>
        <p:txBody>
          <a:bodyPr/>
          <a:lstStyle/>
          <a:p>
            <a:r>
              <a:rPr lang="en-US" b="1" dirty="0"/>
              <a:t>Transformations in space: Rotations</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6142F51-B37B-47F2-06DA-87667941CD42}"/>
                  </a:ext>
                </a:extLst>
              </p:cNvPr>
              <p:cNvSpPr txBox="1"/>
              <p:nvPr/>
            </p:nvSpPr>
            <p:spPr>
              <a:xfrm>
                <a:off x="320040" y="1140897"/>
                <a:ext cx="11551920" cy="646331"/>
              </a:xfrm>
              <a:prstGeom prst="rect">
                <a:avLst/>
              </a:prstGeom>
              <a:noFill/>
            </p:spPr>
            <p:txBody>
              <a:bodyPr wrap="square" rtlCol="0">
                <a:spAutoFit/>
              </a:bodyPr>
              <a:lstStyle/>
              <a:p>
                <a:r>
                  <a:rPr lang="en-US" sz="1800" dirty="0">
                    <a:effectLst/>
                    <a:latin typeface="ACaslonPro"/>
                  </a:rPr>
                  <a:t>Finally, the operator that rotates a function about the </a:t>
                </a:r>
                <a14:m>
                  <m:oMath xmlns:m="http://schemas.openxmlformats.org/officeDocument/2006/math">
                    <m:r>
                      <a:rPr lang="en-US" sz="1800" i="1" dirty="0" smtClean="0">
                        <a:effectLst/>
                        <a:latin typeface="Cambria Math" panose="02040503050406030204" pitchFamily="18" charset="0"/>
                      </a:rPr>
                      <m:t>𝑧</m:t>
                    </m:r>
                  </m:oMath>
                </a14:m>
                <a:r>
                  <a:rPr lang="en-US" dirty="0"/>
                  <a:t> axis through an angle </a:t>
                </a:r>
                <a14:m>
                  <m:oMath xmlns:m="http://schemas.openxmlformats.org/officeDocument/2006/math">
                    <m:r>
                      <a:rPr lang="en-US" i="1" smtClean="0">
                        <a:latin typeface="Cambria Math" panose="02040503050406030204" pitchFamily="18" charset="0"/>
                        <a:ea typeface="Cambria Math" panose="02040503050406030204" pitchFamily="18" charset="0"/>
                      </a:rPr>
                      <m:t>𝜑</m:t>
                    </m:r>
                  </m:oMath>
                </a14:m>
                <a:r>
                  <a:rPr lang="en-US" dirty="0"/>
                  <a:t> is most naturally expressed in polar coordinates as  </a:t>
                </a:r>
              </a:p>
            </p:txBody>
          </p:sp>
        </mc:Choice>
        <mc:Fallback xmlns="">
          <p:sp>
            <p:nvSpPr>
              <p:cNvPr id="6" name="TextBox 5">
                <a:extLst>
                  <a:ext uri="{FF2B5EF4-FFF2-40B4-BE49-F238E27FC236}">
                    <a16:creationId xmlns:a16="http://schemas.microsoft.com/office/drawing/2014/main" id="{96142F51-B37B-47F2-06DA-87667941CD42}"/>
                  </a:ext>
                </a:extLst>
              </p:cNvPr>
              <p:cNvSpPr txBox="1">
                <a:spLocks noRot="1" noChangeAspect="1" noMove="1" noResize="1" noEditPoints="1" noAdjustHandles="1" noChangeArrowheads="1" noChangeShapeType="1" noTextEdit="1"/>
              </p:cNvSpPr>
              <p:nvPr/>
            </p:nvSpPr>
            <p:spPr>
              <a:xfrm>
                <a:off x="320040" y="1140897"/>
                <a:ext cx="11551920" cy="646331"/>
              </a:xfrm>
              <a:prstGeom prst="rect">
                <a:avLst/>
              </a:prstGeom>
              <a:blipFill>
                <a:blip r:embed="rId3"/>
                <a:stretch>
                  <a:fillRect l="-439" t="-3846" b="-1346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CD68037C-E93D-BBF4-ED67-79E6469EABAC}"/>
              </a:ext>
            </a:extLst>
          </p:cNvPr>
          <p:cNvPicPr>
            <a:picLocks noChangeAspect="1"/>
          </p:cNvPicPr>
          <p:nvPr/>
        </p:nvPicPr>
        <p:blipFill>
          <a:blip r:embed="rId4"/>
          <a:stretch>
            <a:fillRect/>
          </a:stretch>
        </p:blipFill>
        <p:spPr>
          <a:xfrm>
            <a:off x="1972310" y="1721188"/>
            <a:ext cx="7556500" cy="7493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AACDC92-DEF6-25FC-1F85-2B7FE19F8616}"/>
                  </a:ext>
                </a:extLst>
              </p:cNvPr>
              <p:cNvSpPr txBox="1"/>
              <p:nvPr/>
            </p:nvSpPr>
            <p:spPr>
              <a:xfrm>
                <a:off x="320040" y="2819938"/>
                <a:ext cx="11094512" cy="1477328"/>
              </a:xfrm>
              <a:prstGeom prst="rect">
                <a:avLst/>
              </a:prstGeom>
              <a:noFill/>
            </p:spPr>
            <p:txBody>
              <a:bodyPr wrap="none" rtlCol="0">
                <a:spAutoFit/>
              </a:bodyPr>
              <a:lstStyle/>
              <a:p>
                <a:r>
                  <a:rPr lang="en-US" dirty="0">
                    <a:latin typeface="ACaslonPro"/>
                  </a:rPr>
                  <a:t>W</a:t>
                </a:r>
                <a:r>
                  <a:rPr lang="en-US" sz="1800" dirty="0">
                    <a:effectLst/>
                    <a:latin typeface="ACaslonPro"/>
                  </a:rPr>
                  <a:t>e will introduce expressions for rotations about arbitrary axes. The action of the </a:t>
                </a:r>
                <a:r>
                  <a:rPr lang="en-US" sz="1800" b="1" dirty="0">
                    <a:effectLst/>
                    <a:latin typeface="ACaslonPro"/>
                  </a:rPr>
                  <a:t>rotation operator </a:t>
                </a:r>
                <a:r>
                  <a:rPr lang="en-US" sz="1800" dirty="0">
                    <a:effectLst/>
                    <a:latin typeface="ACaslonPro"/>
                  </a:rPr>
                  <a:t>on a function is </a:t>
                </a:r>
              </a:p>
              <a:p>
                <a:r>
                  <a:rPr lang="en-US" sz="1800" dirty="0">
                    <a:effectLst/>
                    <a:latin typeface="ACaslonPro"/>
                  </a:rPr>
                  <a:t>illustrated here in the figure below.</a:t>
                </a:r>
              </a:p>
              <a:p>
                <a:endParaRPr lang="en-US" dirty="0">
                  <a:latin typeface="ACaslonPro"/>
                </a:endParaRPr>
              </a:p>
              <a:p>
                <a:r>
                  <a:rPr lang="en-US" dirty="0">
                    <a:latin typeface="ACaslonPro"/>
                  </a:rPr>
                  <a:t>A function                 </a:t>
                </a:r>
                <a:r>
                  <a:rPr lang="en-US" sz="1800" dirty="0">
                    <a:effectLst/>
                    <a:latin typeface="ACaslonPro"/>
                  </a:rPr>
                  <a:t>and the rotated function </a:t>
                </a:r>
              </a:p>
              <a:p>
                <a:r>
                  <a:rPr lang="en-US" sz="1800" dirty="0">
                    <a:effectLst/>
                    <a:latin typeface="ACaslonPro"/>
                  </a:rPr>
                  <a:t>after a counter-clockwise rotation about the vertical axis by an angle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𝜑</m:t>
                    </m:r>
                  </m:oMath>
                </a14:m>
                <a:endParaRPr lang="en-US" dirty="0"/>
              </a:p>
            </p:txBody>
          </p:sp>
        </mc:Choice>
        <mc:Fallback xmlns="">
          <p:sp>
            <p:nvSpPr>
              <p:cNvPr id="9" name="TextBox 8">
                <a:extLst>
                  <a:ext uri="{FF2B5EF4-FFF2-40B4-BE49-F238E27FC236}">
                    <a16:creationId xmlns:a16="http://schemas.microsoft.com/office/drawing/2014/main" id="{8AACDC92-DEF6-25FC-1F85-2B7FE19F8616}"/>
                  </a:ext>
                </a:extLst>
              </p:cNvPr>
              <p:cNvSpPr txBox="1">
                <a:spLocks noRot="1" noChangeAspect="1" noMove="1" noResize="1" noEditPoints="1" noAdjustHandles="1" noChangeArrowheads="1" noChangeShapeType="1" noTextEdit="1"/>
              </p:cNvSpPr>
              <p:nvPr/>
            </p:nvSpPr>
            <p:spPr>
              <a:xfrm>
                <a:off x="320040" y="2819938"/>
                <a:ext cx="11094512" cy="1477328"/>
              </a:xfrm>
              <a:prstGeom prst="rect">
                <a:avLst/>
              </a:prstGeom>
              <a:blipFill>
                <a:blip r:embed="rId5"/>
                <a:stretch>
                  <a:fillRect l="-458" t="-2564" b="-598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7047BFE3-1E40-286A-CC3A-D7FD4D84A60D}"/>
              </a:ext>
            </a:extLst>
          </p:cNvPr>
          <p:cNvPicPr>
            <a:picLocks noChangeAspect="1"/>
          </p:cNvPicPr>
          <p:nvPr/>
        </p:nvPicPr>
        <p:blipFill>
          <a:blip r:embed="rId6"/>
          <a:stretch>
            <a:fillRect/>
          </a:stretch>
        </p:blipFill>
        <p:spPr>
          <a:xfrm>
            <a:off x="1473835" y="3710314"/>
            <a:ext cx="670048" cy="245463"/>
          </a:xfrm>
          <a:prstGeom prst="rect">
            <a:avLst/>
          </a:prstGeom>
        </p:spPr>
      </p:pic>
      <p:pic>
        <p:nvPicPr>
          <p:cNvPr id="13" name="Picture 12">
            <a:extLst>
              <a:ext uri="{FF2B5EF4-FFF2-40B4-BE49-F238E27FC236}">
                <a16:creationId xmlns:a16="http://schemas.microsoft.com/office/drawing/2014/main" id="{C083F430-AD53-B011-B7C2-A0FFCE004A5E}"/>
              </a:ext>
            </a:extLst>
          </p:cNvPr>
          <p:cNvPicPr>
            <a:picLocks noChangeAspect="1"/>
          </p:cNvPicPr>
          <p:nvPr/>
        </p:nvPicPr>
        <p:blipFill>
          <a:blip r:embed="rId7"/>
          <a:stretch>
            <a:fillRect/>
          </a:stretch>
        </p:blipFill>
        <p:spPr>
          <a:xfrm>
            <a:off x="4623331" y="3708649"/>
            <a:ext cx="2204189" cy="259708"/>
          </a:xfrm>
          <a:prstGeom prst="rect">
            <a:avLst/>
          </a:prstGeom>
        </p:spPr>
      </p:pic>
      <p:sp>
        <p:nvSpPr>
          <p:cNvPr id="14" name="Right Arrow 13">
            <a:extLst>
              <a:ext uri="{FF2B5EF4-FFF2-40B4-BE49-F238E27FC236}">
                <a16:creationId xmlns:a16="http://schemas.microsoft.com/office/drawing/2014/main" id="{0268AED1-0CE5-A64E-B060-5F4D00FDA8A0}"/>
              </a:ext>
            </a:extLst>
          </p:cNvPr>
          <p:cNvSpPr/>
          <p:nvPr/>
        </p:nvSpPr>
        <p:spPr>
          <a:xfrm rot="1626628">
            <a:off x="5446120" y="4341192"/>
            <a:ext cx="608881" cy="6110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5216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4D096-D025-97B8-AA61-31F17D288770}"/>
              </a:ext>
            </a:extLst>
          </p:cNvPr>
          <p:cNvSpPr>
            <a:spLocks noGrp="1"/>
          </p:cNvSpPr>
          <p:nvPr>
            <p:ph type="title"/>
          </p:nvPr>
        </p:nvSpPr>
        <p:spPr>
          <a:xfrm>
            <a:off x="366021" y="0"/>
            <a:ext cx="10515600" cy="1325563"/>
          </a:xfrm>
        </p:spPr>
        <p:txBody>
          <a:bodyPr/>
          <a:lstStyle/>
          <a:p>
            <a:r>
              <a:rPr lang="en-US" b="1" dirty="0"/>
              <a:t>Translations: the translations operator</a:t>
            </a:r>
          </a:p>
        </p:txBody>
      </p:sp>
      <p:pic>
        <p:nvPicPr>
          <p:cNvPr id="3" name="Picture 2" descr="A black symbols on a white background&#10;&#10;Description automatically generated">
            <a:extLst>
              <a:ext uri="{FF2B5EF4-FFF2-40B4-BE49-F238E27FC236}">
                <a16:creationId xmlns:a16="http://schemas.microsoft.com/office/drawing/2014/main" id="{982E417C-1A56-16AD-0889-D690E01EBA32}"/>
              </a:ext>
            </a:extLst>
          </p:cNvPr>
          <p:cNvPicPr>
            <a:picLocks noChangeAspect="1"/>
          </p:cNvPicPr>
          <p:nvPr/>
        </p:nvPicPr>
        <p:blipFill>
          <a:blip r:embed="rId2"/>
          <a:stretch>
            <a:fillRect/>
          </a:stretch>
        </p:blipFill>
        <p:spPr>
          <a:xfrm>
            <a:off x="3091180" y="1117799"/>
            <a:ext cx="4831080" cy="77975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590BD8-CD3A-7CAE-17A6-266B652186CB}"/>
                  </a:ext>
                </a:extLst>
              </p:cNvPr>
              <p:cNvSpPr txBox="1"/>
              <p:nvPr/>
            </p:nvSpPr>
            <p:spPr>
              <a:xfrm>
                <a:off x="248920" y="2083710"/>
                <a:ext cx="12004697" cy="653769"/>
              </a:xfrm>
              <a:prstGeom prst="rect">
                <a:avLst/>
              </a:prstGeom>
              <a:noFill/>
            </p:spPr>
            <p:txBody>
              <a:bodyPr wrap="none" rtlCol="0">
                <a:spAutoFit/>
              </a:bodyPr>
              <a:lstStyle/>
              <a:p>
                <a:r>
                  <a:rPr lang="en-US" dirty="0"/>
                  <a:t>We can express the </a:t>
                </a:r>
                <a:r>
                  <a:rPr lang="en-US" sz="1800" b="1" dirty="0">
                    <a:effectLst/>
                    <a:latin typeface="ACaslonPro"/>
                  </a:rPr>
                  <a:t>translation operator </a:t>
                </a:r>
                <a14:m>
                  <m:oMath xmlns:m="http://schemas.openxmlformats.org/officeDocument/2006/math">
                    <m:acc>
                      <m:accPr>
                        <m:chr m:val="̂"/>
                        <m:ctrlPr>
                          <a:rPr lang="en-US" sz="1800" b="1" i="1" dirty="0" smtClean="0">
                            <a:effectLst/>
                            <a:latin typeface="Cambria Math" panose="02040503050406030204" pitchFamily="18" charset="0"/>
                          </a:rPr>
                        </m:ctrlPr>
                      </m:accPr>
                      <m:e>
                        <m:r>
                          <a:rPr lang="en-US" sz="1800" b="1" i="1" dirty="0" smtClean="0">
                            <a:effectLst/>
                            <a:latin typeface="Cambria Math" panose="02040503050406030204" pitchFamily="18" charset="0"/>
                          </a:rPr>
                          <m:t>𝑻</m:t>
                        </m:r>
                      </m:e>
                    </m:acc>
                    <m:r>
                      <a:rPr lang="en-US" sz="1800" b="1" i="1" dirty="0" smtClean="0">
                        <a:effectLst/>
                        <a:latin typeface="Cambria Math" panose="02040503050406030204" pitchFamily="18" charset="0"/>
                      </a:rPr>
                      <m:t>(</m:t>
                    </m:r>
                    <m:r>
                      <a:rPr lang="en-US" sz="1800" b="1" i="1" dirty="0" smtClean="0">
                        <a:effectLst/>
                        <a:latin typeface="Cambria Math" panose="02040503050406030204" pitchFamily="18" charset="0"/>
                      </a:rPr>
                      <m:t>𝒂</m:t>
                    </m:r>
                    <m:r>
                      <a:rPr lang="en-US" sz="1800" b="1" i="1" dirty="0" smtClean="0">
                        <a:effectLst/>
                        <a:latin typeface="Cambria Math" panose="02040503050406030204" pitchFamily="18" charset="0"/>
                      </a:rPr>
                      <m:t>)</m:t>
                    </m:r>
                  </m:oMath>
                </a14:m>
                <a:r>
                  <a:rPr lang="en-US" dirty="0"/>
                  <a:t> in terms of the momentum operator, to which it is intimately related. </a:t>
                </a:r>
              </a:p>
              <a:p>
                <a:r>
                  <a:rPr lang="en-US" dirty="0"/>
                  <a:t>To that end, we replace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𝜓</m:t>
                    </m:r>
                    <m:d>
                      <m:dPr>
                        <m:ctrlPr>
                          <a:rPr lang="en-US" sz="1800" i="1" dirty="0" smtClean="0">
                            <a:effectLst/>
                            <a:latin typeface="Cambria Math" panose="02040503050406030204" pitchFamily="18" charset="0"/>
                            <a:ea typeface="Cambria Math" panose="02040503050406030204" pitchFamily="18" charset="0"/>
                          </a:rPr>
                        </m:ctrlPr>
                      </m:dPr>
                      <m:e>
                        <m:r>
                          <a:rPr lang="en-US" sz="1800" i="1" dirty="0" smtClean="0">
                            <a:effectLst/>
                            <a:latin typeface="Cambria Math" panose="02040503050406030204" pitchFamily="18" charset="0"/>
                          </a:rPr>
                          <m:t>𝑥</m:t>
                        </m:r>
                        <m:r>
                          <a:rPr lang="en-US" sz="1800" b="0" i="1" dirty="0" smtClean="0">
                            <a:effectLst/>
                            <a:latin typeface="Cambria Math" panose="02040503050406030204" pitchFamily="18" charset="0"/>
                          </a:rPr>
                          <m:t>−</m:t>
                        </m:r>
                        <m:r>
                          <a:rPr lang="en-US" sz="1800" b="0" i="1" dirty="0" smtClean="0">
                            <a:effectLst/>
                            <a:latin typeface="Cambria Math" panose="02040503050406030204" pitchFamily="18" charset="0"/>
                          </a:rPr>
                          <m:t>𝑎</m:t>
                        </m:r>
                      </m:e>
                    </m:d>
                  </m:oMath>
                </a14:m>
                <a:r>
                  <a:rPr lang="en-US" dirty="0"/>
                  <a:t> by its Taylor Series. Therefore, we obtain (</a:t>
                </a:r>
                <a14:m>
                  <m:oMath xmlns:m="http://schemas.openxmlformats.org/officeDocument/2006/math">
                    <m:r>
                      <a:rPr lang="en-US" i="1" dirty="0">
                        <a:latin typeface="Cambria Math" panose="02040503050406030204" pitchFamily="18" charset="0"/>
                        <a:ea typeface="Cambria Math" panose="02040503050406030204" pitchFamily="18" charset="0"/>
                      </a:rPr>
                      <m:t>𝜓</m:t>
                    </m:r>
                    <m:d>
                      <m:dPr>
                        <m:ctrlPr>
                          <a:rPr lang="en-US" i="1" dirty="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𝜓</m:t>
                    </m:r>
                    <m:r>
                      <a:rPr lang="en-US" i="1" dirty="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𝑥</m:t>
                        </m:r>
                      </m:e>
                      <m:sub>
                        <m:r>
                          <a:rPr lang="en-US" i="1" dirty="0">
                            <a:latin typeface="Cambria Math" panose="02040503050406030204" pitchFamily="18" charset="0"/>
                            <a:ea typeface="Cambria Math" panose="02040503050406030204" pitchFamily="18" charset="0"/>
                          </a:rPr>
                          <m:t>0</m:t>
                        </m:r>
                      </m:sub>
                    </m:sSub>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a</m:t>
                    </m:r>
                  </m:oMath>
                </a14:m>
                <a:r>
                  <a:rPr lang="en-US" dirty="0"/>
                  <a:t> )   </a:t>
                </a:r>
              </a:p>
            </p:txBody>
          </p:sp>
        </mc:Choice>
        <mc:Fallback xmlns="">
          <p:sp>
            <p:nvSpPr>
              <p:cNvPr id="4" name="TextBox 3">
                <a:extLst>
                  <a:ext uri="{FF2B5EF4-FFF2-40B4-BE49-F238E27FC236}">
                    <a16:creationId xmlns:a16="http://schemas.microsoft.com/office/drawing/2014/main" id="{38590BD8-CD3A-7CAE-17A6-266B652186CB}"/>
                  </a:ext>
                </a:extLst>
              </p:cNvPr>
              <p:cNvSpPr txBox="1">
                <a:spLocks noRot="1" noChangeAspect="1" noMove="1" noResize="1" noEditPoints="1" noAdjustHandles="1" noChangeArrowheads="1" noChangeShapeType="1" noTextEdit="1"/>
              </p:cNvSpPr>
              <p:nvPr/>
            </p:nvSpPr>
            <p:spPr>
              <a:xfrm>
                <a:off x="248920" y="2083710"/>
                <a:ext cx="12004697" cy="653769"/>
              </a:xfrm>
              <a:prstGeom prst="rect">
                <a:avLst/>
              </a:prstGeom>
              <a:blipFill>
                <a:blip r:embed="rId3"/>
                <a:stretch>
                  <a:fillRect l="-423" t="-3846" b="-13462"/>
                </a:stretch>
              </a:blipFill>
            </p:spPr>
            <p:txBody>
              <a:bodyPr/>
              <a:lstStyle/>
              <a:p>
                <a:r>
                  <a:rPr lang="en-US">
                    <a:noFill/>
                  </a:rPr>
                  <a:t> </a:t>
                </a:r>
              </a:p>
            </p:txBody>
          </p:sp>
        </mc:Fallback>
      </mc:AlternateContent>
      <p:pic>
        <p:nvPicPr>
          <p:cNvPr id="6" name="Picture 5" descr="A math equation with numbers and symbols&#10;&#10;Description automatically generated">
            <a:extLst>
              <a:ext uri="{FF2B5EF4-FFF2-40B4-BE49-F238E27FC236}">
                <a16:creationId xmlns:a16="http://schemas.microsoft.com/office/drawing/2014/main" id="{27B46716-FAB3-960F-1FAD-D8F742620338}"/>
              </a:ext>
            </a:extLst>
          </p:cNvPr>
          <p:cNvPicPr>
            <a:picLocks noChangeAspect="1"/>
          </p:cNvPicPr>
          <p:nvPr/>
        </p:nvPicPr>
        <p:blipFill>
          <a:blip r:embed="rId4"/>
          <a:stretch>
            <a:fillRect/>
          </a:stretch>
        </p:blipFill>
        <p:spPr>
          <a:xfrm>
            <a:off x="248920" y="5862290"/>
            <a:ext cx="4753659" cy="896523"/>
          </a:xfrm>
          <a:prstGeom prst="rect">
            <a:avLst/>
          </a:prstGeom>
        </p:spPr>
      </p:pic>
      <p:pic>
        <p:nvPicPr>
          <p:cNvPr id="8" name="Picture 7" descr="A group of mathematical equations&#10;&#10;Description automatically generated">
            <a:extLst>
              <a:ext uri="{FF2B5EF4-FFF2-40B4-BE49-F238E27FC236}">
                <a16:creationId xmlns:a16="http://schemas.microsoft.com/office/drawing/2014/main" id="{136472F1-517F-F95C-3596-555DC107B65F}"/>
              </a:ext>
            </a:extLst>
          </p:cNvPr>
          <p:cNvPicPr>
            <a:picLocks noChangeAspect="1"/>
          </p:cNvPicPr>
          <p:nvPr/>
        </p:nvPicPr>
        <p:blipFill>
          <a:blip r:embed="rId5"/>
          <a:stretch>
            <a:fillRect/>
          </a:stretch>
        </p:blipFill>
        <p:spPr>
          <a:xfrm>
            <a:off x="2019561" y="2794651"/>
            <a:ext cx="7208520" cy="2308091"/>
          </a:xfrm>
          <a:prstGeom prst="rect">
            <a:avLst/>
          </a:prstGeom>
        </p:spPr>
      </p:pic>
      <p:sp>
        <p:nvSpPr>
          <p:cNvPr id="10" name="TextBox 9">
            <a:extLst>
              <a:ext uri="{FF2B5EF4-FFF2-40B4-BE49-F238E27FC236}">
                <a16:creationId xmlns:a16="http://schemas.microsoft.com/office/drawing/2014/main" id="{3D66A716-1395-BB91-54A7-5B930D0A4264}"/>
              </a:ext>
            </a:extLst>
          </p:cNvPr>
          <p:cNvSpPr txBox="1"/>
          <p:nvPr/>
        </p:nvSpPr>
        <p:spPr>
          <a:xfrm>
            <a:off x="248920" y="5222414"/>
            <a:ext cx="4147161" cy="646331"/>
          </a:xfrm>
          <a:prstGeom prst="rect">
            <a:avLst/>
          </a:prstGeom>
          <a:noFill/>
        </p:spPr>
        <p:txBody>
          <a:bodyPr wrap="none" rtlCol="0">
            <a:spAutoFit/>
          </a:bodyPr>
          <a:lstStyle/>
          <a:p>
            <a:r>
              <a:rPr lang="en-US" sz="1800" dirty="0">
                <a:effectLst/>
                <a:latin typeface="ACaslonPro"/>
              </a:rPr>
              <a:t>The right-hand side of this equation is the </a:t>
            </a:r>
          </a:p>
          <a:p>
            <a:r>
              <a:rPr lang="en-US" sz="1800" dirty="0">
                <a:effectLst/>
                <a:latin typeface="ACaslonPro"/>
              </a:rPr>
              <a:t>exponential function </a:t>
            </a:r>
            <a:endParaRPr lang="en-US" dirty="0"/>
          </a:p>
        </p:txBody>
      </p:sp>
      <p:pic>
        <p:nvPicPr>
          <p:cNvPr id="12" name="Picture 11">
            <a:extLst>
              <a:ext uri="{FF2B5EF4-FFF2-40B4-BE49-F238E27FC236}">
                <a16:creationId xmlns:a16="http://schemas.microsoft.com/office/drawing/2014/main" id="{BEEF4867-ECC5-09F8-D115-F57F036AC1A8}"/>
              </a:ext>
            </a:extLst>
          </p:cNvPr>
          <p:cNvPicPr>
            <a:picLocks noChangeAspect="1"/>
          </p:cNvPicPr>
          <p:nvPr/>
        </p:nvPicPr>
        <p:blipFill>
          <a:blip r:embed="rId6"/>
          <a:stretch>
            <a:fillRect/>
          </a:stretch>
        </p:blipFill>
        <p:spPr>
          <a:xfrm>
            <a:off x="6505715" y="5545579"/>
            <a:ext cx="3327730" cy="1243912"/>
          </a:xfrm>
          <a:prstGeom prst="rect">
            <a:avLst/>
          </a:prstGeom>
        </p:spPr>
      </p:pic>
      <p:sp>
        <p:nvSpPr>
          <p:cNvPr id="13" name="Right Arrow 12">
            <a:extLst>
              <a:ext uri="{FF2B5EF4-FFF2-40B4-BE49-F238E27FC236}">
                <a16:creationId xmlns:a16="http://schemas.microsoft.com/office/drawing/2014/main" id="{8ADDEC38-17BB-28A2-B0F7-8871D5279897}"/>
              </a:ext>
            </a:extLst>
          </p:cNvPr>
          <p:cNvSpPr/>
          <p:nvPr/>
        </p:nvSpPr>
        <p:spPr>
          <a:xfrm>
            <a:off x="5426365" y="6055642"/>
            <a:ext cx="550863" cy="5098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531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21EF-2BA8-B124-C212-2D149D28BCEC}"/>
              </a:ext>
            </a:extLst>
          </p:cNvPr>
          <p:cNvSpPr>
            <a:spLocks noGrp="1"/>
          </p:cNvSpPr>
          <p:nvPr>
            <p:ph type="title"/>
          </p:nvPr>
        </p:nvSpPr>
        <p:spPr>
          <a:xfrm>
            <a:off x="255494" y="0"/>
            <a:ext cx="10515600" cy="1325563"/>
          </a:xfrm>
        </p:spPr>
        <p:txBody>
          <a:bodyPr/>
          <a:lstStyle/>
          <a:p>
            <a:r>
              <a:rPr lang="en-US" b="1" dirty="0"/>
              <a:t>Preamble</a:t>
            </a:r>
          </a:p>
        </p:txBody>
      </p:sp>
      <p:sp>
        <p:nvSpPr>
          <p:cNvPr id="3" name="Content Placeholder 2">
            <a:extLst>
              <a:ext uri="{FF2B5EF4-FFF2-40B4-BE49-F238E27FC236}">
                <a16:creationId xmlns:a16="http://schemas.microsoft.com/office/drawing/2014/main" id="{16FDB2D3-F286-8EC1-34B7-EB3043CB97EF}"/>
              </a:ext>
            </a:extLst>
          </p:cNvPr>
          <p:cNvSpPr>
            <a:spLocks noGrp="1"/>
          </p:cNvSpPr>
          <p:nvPr>
            <p:ph idx="1"/>
          </p:nvPr>
        </p:nvSpPr>
        <p:spPr>
          <a:xfrm>
            <a:off x="506505" y="1072589"/>
            <a:ext cx="10959354" cy="5238563"/>
          </a:xfrm>
        </p:spPr>
        <p:txBody>
          <a:bodyPr>
            <a:normAutofit/>
          </a:bodyPr>
          <a:lstStyle/>
          <a:p>
            <a:r>
              <a:rPr lang="en-US" dirty="0"/>
              <a:t>Your journey into QM started in the Modern Physics class when you learned new concepts in physics . </a:t>
            </a:r>
          </a:p>
          <a:p>
            <a:r>
              <a:rPr lang="en-US" dirty="0"/>
              <a:t>In Quantum Mechanics I, you reviewed the same material studied in Modern Physics, with a more refined formalism (Dirac’s notation, Hilbert spaces and operators) for the wave function and Schrödinger Equation (Hydrogen atom, etc.). </a:t>
            </a:r>
          </a:p>
          <a:p>
            <a:r>
              <a:rPr lang="en-US" dirty="0"/>
              <a:t>In PHYS4260 you will continue this fascinating journey. We’ll focus on the concept of symmetry (ubiquitous throughout this course) and its role in the conservation laws of Nature. </a:t>
            </a:r>
          </a:p>
          <a:p>
            <a:r>
              <a:rPr lang="en-US" dirty="0"/>
              <a:t>We will analyze aspects of quantum dynamics through application studies of perturbation and scattering theory. </a:t>
            </a:r>
          </a:p>
          <a:p>
            <a:r>
              <a:rPr lang="en-US" dirty="0"/>
              <a:t>We will arrive at the necessity of a field viewpoint (more if time permits).       </a:t>
            </a:r>
          </a:p>
        </p:txBody>
      </p:sp>
    </p:spTree>
    <p:extLst>
      <p:ext uri="{BB962C8B-B14F-4D97-AF65-F5344CB8AC3E}">
        <p14:creationId xmlns:p14="http://schemas.microsoft.com/office/powerpoint/2010/main" val="123191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checkerboard(across)">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9BB8F-8F75-B813-BE29-15E1D74A1A42}"/>
              </a:ext>
            </a:extLst>
          </p:cNvPr>
          <p:cNvSpPr>
            <a:spLocks noGrp="1"/>
          </p:cNvSpPr>
          <p:nvPr>
            <p:ph type="title"/>
          </p:nvPr>
        </p:nvSpPr>
        <p:spPr/>
        <p:txBody>
          <a:bodyPr/>
          <a:lstStyle/>
          <a:p>
            <a:r>
              <a:rPr lang="en-US" b="1" dirty="0"/>
              <a:t>Outline</a:t>
            </a:r>
          </a:p>
        </p:txBody>
      </p:sp>
      <p:sp>
        <p:nvSpPr>
          <p:cNvPr id="3" name="Content Placeholder 2">
            <a:extLst>
              <a:ext uri="{FF2B5EF4-FFF2-40B4-BE49-F238E27FC236}">
                <a16:creationId xmlns:a16="http://schemas.microsoft.com/office/drawing/2014/main" id="{817D6543-42F3-37FF-EA19-6BDB62A82E09}"/>
              </a:ext>
            </a:extLst>
          </p:cNvPr>
          <p:cNvSpPr>
            <a:spLocks noGrp="1"/>
          </p:cNvSpPr>
          <p:nvPr>
            <p:ph idx="1"/>
          </p:nvPr>
        </p:nvSpPr>
        <p:spPr/>
        <p:txBody>
          <a:bodyPr/>
          <a:lstStyle/>
          <a:p>
            <a:r>
              <a:rPr lang="en-US" dirty="0"/>
              <a:t>Intro and transformations in space</a:t>
            </a:r>
          </a:p>
          <a:p>
            <a:r>
              <a:rPr lang="en-US" dirty="0"/>
              <a:t>Translation operator</a:t>
            </a:r>
          </a:p>
          <a:p>
            <a:r>
              <a:rPr lang="en-US" dirty="0"/>
              <a:t>Conservation Laws</a:t>
            </a:r>
          </a:p>
        </p:txBody>
      </p:sp>
    </p:spTree>
    <p:extLst>
      <p:ext uri="{BB962C8B-B14F-4D97-AF65-F5344CB8AC3E}">
        <p14:creationId xmlns:p14="http://schemas.microsoft.com/office/powerpoint/2010/main" val="1650651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8213-D977-9C31-B0D3-10458368AD9A}"/>
              </a:ext>
            </a:extLst>
          </p:cNvPr>
          <p:cNvSpPr>
            <a:spLocks noGrp="1"/>
          </p:cNvSpPr>
          <p:nvPr>
            <p:ph type="title"/>
          </p:nvPr>
        </p:nvSpPr>
        <p:spPr>
          <a:xfrm>
            <a:off x="246530" y="0"/>
            <a:ext cx="10515600" cy="1325563"/>
          </a:xfrm>
        </p:spPr>
        <p:txBody>
          <a:bodyPr/>
          <a:lstStyle/>
          <a:p>
            <a:r>
              <a:rPr lang="en-US" b="1" dirty="0"/>
              <a:t>Intro</a:t>
            </a:r>
          </a:p>
        </p:txBody>
      </p:sp>
      <p:sp>
        <p:nvSpPr>
          <p:cNvPr id="5" name="TextBox 4">
            <a:extLst>
              <a:ext uri="{FF2B5EF4-FFF2-40B4-BE49-F238E27FC236}">
                <a16:creationId xmlns:a16="http://schemas.microsoft.com/office/drawing/2014/main" id="{35067C3C-4494-D798-6D8F-08B6FAEC922A}"/>
              </a:ext>
            </a:extLst>
          </p:cNvPr>
          <p:cNvSpPr txBox="1"/>
          <p:nvPr/>
        </p:nvSpPr>
        <p:spPr>
          <a:xfrm>
            <a:off x="237566" y="2273025"/>
            <a:ext cx="7203142" cy="646331"/>
          </a:xfrm>
          <a:prstGeom prst="rect">
            <a:avLst/>
          </a:prstGeom>
          <a:noFill/>
        </p:spPr>
        <p:txBody>
          <a:bodyPr wrap="square">
            <a:spAutoFit/>
          </a:bodyPr>
          <a:lstStyle/>
          <a:p>
            <a:r>
              <a:rPr lang="en-US" altLang="en-US" dirty="0"/>
              <a:t>Consider a system in which conservative forces act.</a:t>
            </a:r>
          </a:p>
          <a:p>
            <a:pPr marL="0" indent="0" eaLnBrk="1" hangingPunct="1"/>
            <a:r>
              <a:rPr lang="en-US" altLang="en-US" dirty="0"/>
              <a:t>The changes in energy can be written out and rearranged: </a:t>
            </a:r>
            <a:r>
              <a:rPr lang="en-US" altLang="en-US" dirty="0" err="1"/>
              <a:t>K</a:t>
            </a:r>
            <a:r>
              <a:rPr lang="en-US" altLang="en-US" baseline="-25000" dirty="0" err="1"/>
              <a:t>f</a:t>
            </a:r>
            <a:r>
              <a:rPr lang="en-US" altLang="en-US" dirty="0"/>
              <a:t> + </a:t>
            </a:r>
            <a:r>
              <a:rPr lang="en-US" altLang="en-US" dirty="0" err="1"/>
              <a:t>U</a:t>
            </a:r>
            <a:r>
              <a:rPr lang="en-US" altLang="en-US" baseline="-25000" dirty="0" err="1"/>
              <a:t>f</a:t>
            </a:r>
            <a:r>
              <a:rPr lang="en-US" altLang="en-US" dirty="0"/>
              <a:t> = K</a:t>
            </a:r>
            <a:r>
              <a:rPr lang="en-US" altLang="en-US" baseline="-25000" dirty="0"/>
              <a:t>i</a:t>
            </a:r>
            <a:r>
              <a:rPr lang="en-US" altLang="en-US" dirty="0"/>
              <a:t> + U</a:t>
            </a:r>
            <a:r>
              <a:rPr lang="en-US" altLang="en-US" baseline="-25000" dirty="0"/>
              <a:t>i</a:t>
            </a:r>
            <a:endParaRPr lang="en-US" altLang="en-US" dirty="0"/>
          </a:p>
        </p:txBody>
      </p:sp>
      <p:sp>
        <p:nvSpPr>
          <p:cNvPr id="6" name="TextBox 5">
            <a:extLst>
              <a:ext uri="{FF2B5EF4-FFF2-40B4-BE49-F238E27FC236}">
                <a16:creationId xmlns:a16="http://schemas.microsoft.com/office/drawing/2014/main" id="{814052AA-8431-E7A3-ABE7-A97BCEBF3BCE}"/>
              </a:ext>
            </a:extLst>
          </p:cNvPr>
          <p:cNvSpPr txBox="1"/>
          <p:nvPr/>
        </p:nvSpPr>
        <p:spPr>
          <a:xfrm>
            <a:off x="246530" y="1140897"/>
            <a:ext cx="11659538" cy="923330"/>
          </a:xfrm>
          <a:prstGeom prst="rect">
            <a:avLst/>
          </a:prstGeom>
          <a:noFill/>
        </p:spPr>
        <p:txBody>
          <a:bodyPr wrap="none" rtlCol="0">
            <a:spAutoFit/>
          </a:bodyPr>
          <a:lstStyle/>
          <a:p>
            <a:r>
              <a:rPr lang="en-US" sz="1800" dirty="0">
                <a:effectLst/>
                <a:latin typeface="ACaslonPro"/>
              </a:rPr>
              <a:t>Conservation laws (energy, momentum, and angular momentum) are familiar from your first course in </a:t>
            </a:r>
            <a:r>
              <a:rPr lang="en-US" sz="1800" i="1" dirty="0">
                <a:effectLst/>
                <a:latin typeface="ACaslonPro"/>
              </a:rPr>
              <a:t>classical </a:t>
            </a:r>
            <a:r>
              <a:rPr lang="en-US" sz="1800" dirty="0">
                <a:effectLst/>
                <a:latin typeface="ACaslonPro"/>
              </a:rPr>
              <a:t>mechanics.</a:t>
            </a:r>
          </a:p>
          <a:p>
            <a:endParaRPr lang="en-US" dirty="0">
              <a:latin typeface="ACaslonPro"/>
            </a:endParaRPr>
          </a:p>
          <a:p>
            <a:r>
              <a:rPr lang="en-US" sz="1800" b="1" dirty="0">
                <a:effectLst/>
                <a:latin typeface="ACaslonPro"/>
              </a:rPr>
              <a:t>Energy Conservation </a:t>
            </a:r>
            <a:endParaRPr lang="en-US" b="1" dirty="0"/>
          </a:p>
        </p:txBody>
      </p:sp>
      <p:pic>
        <p:nvPicPr>
          <p:cNvPr id="7" name="Picture 6">
            <a:extLst>
              <a:ext uri="{FF2B5EF4-FFF2-40B4-BE49-F238E27FC236}">
                <a16:creationId xmlns:a16="http://schemas.microsoft.com/office/drawing/2014/main" id="{935995AD-F21C-176A-3569-CEA0A1E77282}"/>
              </a:ext>
            </a:extLst>
          </p:cNvPr>
          <p:cNvPicPr>
            <a:picLocks noChangeAspect="1"/>
          </p:cNvPicPr>
          <p:nvPr/>
        </p:nvPicPr>
        <p:blipFill>
          <a:blip r:embed="rId2"/>
          <a:stretch>
            <a:fillRect/>
          </a:stretch>
        </p:blipFill>
        <p:spPr>
          <a:xfrm>
            <a:off x="2511239" y="1602562"/>
            <a:ext cx="850526" cy="545209"/>
          </a:xfrm>
          <a:prstGeom prst="rect">
            <a:avLst/>
          </a:prstGeom>
        </p:spPr>
      </p:pic>
      <p:pic>
        <p:nvPicPr>
          <p:cNvPr id="8" name="Picture 1">
            <a:extLst>
              <a:ext uri="{FF2B5EF4-FFF2-40B4-BE49-F238E27FC236}">
                <a16:creationId xmlns:a16="http://schemas.microsoft.com/office/drawing/2014/main" id="{2917D021-4662-38E2-C4B8-28FFB55A5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7956" y="2632050"/>
            <a:ext cx="1398492" cy="18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0804">
            <a:extLst>
              <a:ext uri="{FF2B5EF4-FFF2-40B4-BE49-F238E27FC236}">
                <a16:creationId xmlns:a16="http://schemas.microsoft.com/office/drawing/2014/main" id="{DA3067C6-6E67-8775-CDDD-07504FA91C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821" y="3205124"/>
            <a:ext cx="2206613" cy="3492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08AEA8F-ABE8-0D38-9480-76EDCC9B1A4C}"/>
              </a:ext>
            </a:extLst>
          </p:cNvPr>
          <p:cNvSpPr txBox="1"/>
          <p:nvPr/>
        </p:nvSpPr>
        <p:spPr>
          <a:xfrm>
            <a:off x="2936502" y="3128154"/>
            <a:ext cx="5373780" cy="923330"/>
          </a:xfrm>
          <a:prstGeom prst="rect">
            <a:avLst/>
          </a:prstGeom>
          <a:noFill/>
        </p:spPr>
        <p:txBody>
          <a:bodyPr wrap="square" rtlCol="0">
            <a:spAutoFit/>
          </a:bodyPr>
          <a:lstStyle/>
          <a:p>
            <a:pPr marL="285750" indent="-285750">
              <a:buFont typeface="Arial" panose="020B0604020202020204" pitchFamily="34" charset="0"/>
              <a:buChar char="•"/>
            </a:pPr>
            <a:r>
              <a:rPr lang="en-US" altLang="en-US" dirty="0"/>
              <a:t>System: ball + Earth</a:t>
            </a:r>
          </a:p>
          <a:p>
            <a:pPr marL="285750" indent="-285750">
              <a:buFont typeface="Arial" panose="020B0604020202020204" pitchFamily="34" charset="0"/>
              <a:buChar char="•"/>
            </a:pPr>
            <a:r>
              <a:rPr lang="en-US" altLang="en-US" dirty="0"/>
              <a:t>System is isolated</a:t>
            </a:r>
          </a:p>
          <a:p>
            <a:pPr marL="285750" indent="-285750">
              <a:buFont typeface="Arial" panose="020B0604020202020204" pitchFamily="34" charset="0"/>
              <a:buChar char="•"/>
            </a:pPr>
            <a:r>
              <a:rPr lang="en-US" altLang="en-US" dirty="0"/>
              <a:t>The only force is gravitational: conservative</a:t>
            </a:r>
          </a:p>
        </p:txBody>
      </p:sp>
      <p:sp>
        <p:nvSpPr>
          <p:cNvPr id="11" name="Rectangle 3">
            <a:extLst>
              <a:ext uri="{FF2B5EF4-FFF2-40B4-BE49-F238E27FC236}">
                <a16:creationId xmlns:a16="http://schemas.microsoft.com/office/drawing/2014/main" id="{E490783C-0525-2142-8276-9297105FC073}"/>
              </a:ext>
            </a:extLst>
          </p:cNvPr>
          <p:cNvSpPr>
            <a:spLocks noGrp="1" noChangeArrowheads="1"/>
          </p:cNvSpPr>
          <p:nvPr>
            <p:ph idx="1"/>
          </p:nvPr>
        </p:nvSpPr>
        <p:spPr>
          <a:xfrm>
            <a:off x="3227295" y="4260283"/>
            <a:ext cx="6589057" cy="1369551"/>
          </a:xfrm>
        </p:spPr>
        <p:txBody>
          <a:bodyPr>
            <a:normAutofit fontScale="77500" lnSpcReduction="20000"/>
          </a:bodyPr>
          <a:lstStyle/>
          <a:p>
            <a:pPr marL="0" indent="0">
              <a:buNone/>
            </a:pPr>
            <a:r>
              <a:rPr lang="en-US" altLang="en-US" sz="2600" dirty="0"/>
              <a:t>Conservation of Mechanical Energy</a:t>
            </a:r>
          </a:p>
          <a:p>
            <a:pPr marL="0" indent="0">
              <a:buNone/>
            </a:pPr>
            <a:r>
              <a:rPr lang="en-US" altLang="en-US" sz="2600" i="1" dirty="0" err="1"/>
              <a:t>K</a:t>
            </a:r>
            <a:r>
              <a:rPr lang="en-US" altLang="en-US" sz="2600" i="1" baseline="-25000" dirty="0" err="1"/>
              <a:t>f</a:t>
            </a:r>
            <a:r>
              <a:rPr lang="en-US" altLang="en-US" sz="2600" i="1" dirty="0"/>
              <a:t> + </a:t>
            </a:r>
            <a:r>
              <a:rPr lang="en-US" altLang="en-US" sz="2600" i="1" dirty="0" err="1"/>
              <a:t>U</a:t>
            </a:r>
            <a:r>
              <a:rPr lang="en-US" altLang="en-US" sz="2600" i="1" baseline="-25000" dirty="0" err="1"/>
              <a:t>gf</a:t>
            </a:r>
            <a:r>
              <a:rPr lang="en-US" altLang="en-US" sz="2600" i="1" dirty="0"/>
              <a:t> = K</a:t>
            </a:r>
            <a:r>
              <a:rPr lang="en-US" altLang="en-US" sz="2600" i="1" baseline="-25000" dirty="0"/>
              <a:t>i</a:t>
            </a:r>
            <a:r>
              <a:rPr lang="en-US" altLang="en-US" sz="2600" i="1" dirty="0"/>
              <a:t> + </a:t>
            </a:r>
            <a:r>
              <a:rPr lang="en-US" altLang="en-US" sz="2600" i="1" dirty="0" err="1"/>
              <a:t>U</a:t>
            </a:r>
            <a:r>
              <a:rPr lang="en-US" altLang="en-US" sz="2600" i="1" baseline="-25000" dirty="0" err="1"/>
              <a:t>gi</a:t>
            </a:r>
            <a:endParaRPr lang="en-US" altLang="en-US" sz="2600" i="1" baseline="-25000" dirty="0"/>
          </a:p>
          <a:p>
            <a:pPr marL="0" indent="0">
              <a:buNone/>
            </a:pPr>
            <a:r>
              <a:rPr lang="en-US" altLang="en-US" sz="2600" i="1" dirty="0"/>
              <a:t>K</a:t>
            </a:r>
            <a:r>
              <a:rPr lang="en-US" altLang="en-US" sz="2600" i="1" baseline="-25000" dirty="0"/>
              <a:t>i</a:t>
            </a:r>
            <a:r>
              <a:rPr lang="en-US" altLang="en-US" sz="2600" i="1" dirty="0"/>
              <a:t> </a:t>
            </a:r>
            <a:r>
              <a:rPr lang="en-US" altLang="en-US" sz="2600" dirty="0"/>
              <a:t> = 0, the ball is dropped</a:t>
            </a:r>
          </a:p>
          <a:p>
            <a:pPr marL="0" indent="0">
              <a:buNone/>
            </a:pPr>
            <a:r>
              <a:rPr lang="en-US" altLang="en-US" sz="2600" dirty="0"/>
              <a:t>Solve for </a:t>
            </a:r>
            <a:r>
              <a:rPr lang="en-US" altLang="en-US" sz="2600" dirty="0" err="1"/>
              <a:t>v</a:t>
            </a:r>
            <a:r>
              <a:rPr lang="en-US" altLang="en-US" sz="2600" baseline="-25000" dirty="0" err="1"/>
              <a:t>f</a:t>
            </a:r>
            <a:endParaRPr lang="en-US" altLang="en-US" sz="2600" baseline="-25000" dirty="0"/>
          </a:p>
          <a:p>
            <a:pPr lvl="2" eaLnBrk="1" hangingPunct="1"/>
            <a:endParaRPr lang="en-US" altLang="en-US" baseline="-25000" dirty="0"/>
          </a:p>
          <a:p>
            <a:pPr lvl="2" eaLnBrk="1" hangingPunct="1"/>
            <a:endParaRPr lang="en-US" altLang="en-US" baseline="-25000" dirty="0"/>
          </a:p>
        </p:txBody>
      </p:sp>
      <p:pic>
        <p:nvPicPr>
          <p:cNvPr id="12" name="Picture 3">
            <a:extLst>
              <a:ext uri="{FF2B5EF4-FFF2-40B4-BE49-F238E27FC236}">
                <a16:creationId xmlns:a16="http://schemas.microsoft.com/office/drawing/2014/main" id="{0AF2ACCD-159A-ECA5-97D7-D55A06E567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0128" y="4642274"/>
            <a:ext cx="3292639" cy="36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
            <a:extLst>
              <a:ext uri="{FF2B5EF4-FFF2-40B4-BE49-F238E27FC236}">
                <a16:creationId xmlns:a16="http://schemas.microsoft.com/office/drawing/2014/main" id="{3789B0DC-B6CE-D6DE-9A5D-9BF4E11CCC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1765" y="5717103"/>
            <a:ext cx="23114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8428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FAF2E-647E-A503-AFDE-8C34A433F7D0}"/>
              </a:ext>
            </a:extLst>
          </p:cNvPr>
          <p:cNvSpPr txBox="1"/>
          <p:nvPr/>
        </p:nvSpPr>
        <p:spPr>
          <a:xfrm>
            <a:off x="331694" y="420452"/>
            <a:ext cx="2644588" cy="369332"/>
          </a:xfrm>
          <a:prstGeom prst="rect">
            <a:avLst/>
          </a:prstGeom>
          <a:noFill/>
        </p:spPr>
        <p:txBody>
          <a:bodyPr wrap="square">
            <a:spAutoFit/>
          </a:bodyPr>
          <a:lstStyle/>
          <a:p>
            <a:r>
              <a:rPr lang="en-US" sz="1800" b="1" dirty="0">
                <a:effectLst/>
                <a:latin typeface="ACaslonPro"/>
              </a:rPr>
              <a:t>Momentum Conservation </a:t>
            </a:r>
            <a:endParaRPr lang="en-US" b="1" dirty="0"/>
          </a:p>
        </p:txBody>
      </p:sp>
      <p:pic>
        <p:nvPicPr>
          <p:cNvPr id="6" name="Picture 5">
            <a:extLst>
              <a:ext uri="{FF2B5EF4-FFF2-40B4-BE49-F238E27FC236}">
                <a16:creationId xmlns:a16="http://schemas.microsoft.com/office/drawing/2014/main" id="{101A1A7E-363C-25A6-0A53-4FFB9BC3E88D}"/>
              </a:ext>
            </a:extLst>
          </p:cNvPr>
          <p:cNvPicPr>
            <a:picLocks noChangeAspect="1"/>
          </p:cNvPicPr>
          <p:nvPr/>
        </p:nvPicPr>
        <p:blipFill>
          <a:blip r:embed="rId2"/>
          <a:stretch>
            <a:fillRect/>
          </a:stretch>
        </p:blipFill>
        <p:spPr>
          <a:xfrm>
            <a:off x="3208618" y="305970"/>
            <a:ext cx="834465" cy="598296"/>
          </a:xfrm>
          <a:prstGeom prst="rect">
            <a:avLst/>
          </a:prstGeom>
        </p:spPr>
      </p:pic>
      <p:pic>
        <p:nvPicPr>
          <p:cNvPr id="7" name="Picture 7" descr="0906">
            <a:extLst>
              <a:ext uri="{FF2B5EF4-FFF2-40B4-BE49-F238E27FC236}">
                <a16:creationId xmlns:a16="http://schemas.microsoft.com/office/drawing/2014/main" id="{23824769-0379-F2B6-7EE3-3EF673751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18" y="1332148"/>
            <a:ext cx="27051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a:extLst>
              <a:ext uri="{FF2B5EF4-FFF2-40B4-BE49-F238E27FC236}">
                <a16:creationId xmlns:a16="http://schemas.microsoft.com/office/drawing/2014/main" id="{983A43B4-921F-410D-27FE-A825891A126E}"/>
              </a:ext>
            </a:extLst>
          </p:cNvPr>
          <p:cNvSpPr txBox="1">
            <a:spLocks noChangeArrowheads="1"/>
          </p:cNvSpPr>
          <p:nvPr/>
        </p:nvSpPr>
        <p:spPr>
          <a:xfrm>
            <a:off x="4043083" y="1332149"/>
            <a:ext cx="7986357" cy="3940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dirty="0"/>
              <a:t>Let’s consider a perfectly inelastic collision.</a:t>
            </a:r>
          </a:p>
          <a:p>
            <a:pPr marL="0" indent="0">
              <a:buNone/>
            </a:pPr>
            <a:r>
              <a:rPr lang="en-US" altLang="en-US" sz="1800" dirty="0"/>
              <a:t>The momentum of an isolated system is conserved in any collision. Therefore, the total momentum before the collision is equal to the total momentum of the composite system after the collision.</a:t>
            </a:r>
          </a:p>
          <a:p>
            <a:pPr marL="0" indent="0">
              <a:buNone/>
            </a:pPr>
            <a:r>
              <a:rPr lang="en-US" altLang="en-US" sz="1800" dirty="0"/>
              <a:t>Since the objects stick together, they share the same velocity after the collision.</a:t>
            </a:r>
          </a:p>
        </p:txBody>
      </p:sp>
      <p:pic>
        <p:nvPicPr>
          <p:cNvPr id="11" name="Picture 2">
            <a:extLst>
              <a:ext uri="{FF2B5EF4-FFF2-40B4-BE49-F238E27FC236}">
                <a16:creationId xmlns:a16="http://schemas.microsoft.com/office/drawing/2014/main" id="{F4B8CC1F-4F95-7F73-BDF5-B116EF87CB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735" y="3266280"/>
            <a:ext cx="419100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a:extLst>
              <a:ext uri="{FF2B5EF4-FFF2-40B4-BE49-F238E27FC236}">
                <a16:creationId xmlns:a16="http://schemas.microsoft.com/office/drawing/2014/main" id="{DB74B368-9E38-A8AB-CCE5-785B8AA563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7507" y="4086907"/>
            <a:ext cx="288607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
            <a:extLst>
              <a:ext uri="{FF2B5EF4-FFF2-40B4-BE49-F238E27FC236}">
                <a16:creationId xmlns:a16="http://schemas.microsoft.com/office/drawing/2014/main" id="{30485C84-871E-0076-E84C-4F6188CB28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7507" y="3266280"/>
            <a:ext cx="1061626" cy="325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
            <a:extLst>
              <a:ext uri="{FF2B5EF4-FFF2-40B4-BE49-F238E27FC236}">
                <a16:creationId xmlns:a16="http://schemas.microsoft.com/office/drawing/2014/main" id="{509AA25B-D231-CA6F-BA97-0052E2E3C6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1933" y="479705"/>
            <a:ext cx="9144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2431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80563B-5AE5-B967-B169-55828171EA0A}"/>
              </a:ext>
            </a:extLst>
          </p:cNvPr>
          <p:cNvSpPr txBox="1"/>
          <p:nvPr/>
        </p:nvSpPr>
        <p:spPr>
          <a:xfrm>
            <a:off x="331694" y="420453"/>
            <a:ext cx="3590066" cy="369332"/>
          </a:xfrm>
          <a:prstGeom prst="rect">
            <a:avLst/>
          </a:prstGeom>
          <a:noFill/>
        </p:spPr>
        <p:txBody>
          <a:bodyPr wrap="square">
            <a:spAutoFit/>
          </a:bodyPr>
          <a:lstStyle/>
          <a:p>
            <a:r>
              <a:rPr lang="en-US" sz="1800" b="1" dirty="0">
                <a:effectLst/>
                <a:latin typeface="ACaslonPro"/>
              </a:rPr>
              <a:t>Angular Momentum Conservation </a:t>
            </a:r>
            <a:endParaRPr lang="en-US" b="1" dirty="0"/>
          </a:p>
        </p:txBody>
      </p:sp>
      <p:pic>
        <p:nvPicPr>
          <p:cNvPr id="5" name="Picture 4">
            <a:extLst>
              <a:ext uri="{FF2B5EF4-FFF2-40B4-BE49-F238E27FC236}">
                <a16:creationId xmlns:a16="http://schemas.microsoft.com/office/drawing/2014/main" id="{698997B1-6308-A153-890F-42BF246F3BFD}"/>
              </a:ext>
            </a:extLst>
          </p:cNvPr>
          <p:cNvPicPr>
            <a:picLocks noChangeAspect="1"/>
          </p:cNvPicPr>
          <p:nvPr/>
        </p:nvPicPr>
        <p:blipFill>
          <a:blip r:embed="rId2"/>
          <a:stretch>
            <a:fillRect/>
          </a:stretch>
        </p:blipFill>
        <p:spPr>
          <a:xfrm>
            <a:off x="3921760" y="212965"/>
            <a:ext cx="1027045" cy="772556"/>
          </a:xfrm>
          <a:prstGeom prst="rect">
            <a:avLst/>
          </a:prstGeom>
        </p:spPr>
      </p:pic>
      <p:pic>
        <p:nvPicPr>
          <p:cNvPr id="6" name="Picture 5">
            <a:extLst>
              <a:ext uri="{FF2B5EF4-FFF2-40B4-BE49-F238E27FC236}">
                <a16:creationId xmlns:a16="http://schemas.microsoft.com/office/drawing/2014/main" id="{7AF10F76-DBD7-05D8-D042-276D6BF294E3}"/>
              </a:ext>
            </a:extLst>
          </p:cNvPr>
          <p:cNvPicPr>
            <a:picLocks noChangeAspect="1"/>
          </p:cNvPicPr>
          <p:nvPr/>
        </p:nvPicPr>
        <p:blipFill>
          <a:blip r:embed="rId3"/>
          <a:stretch>
            <a:fillRect/>
          </a:stretch>
        </p:blipFill>
        <p:spPr>
          <a:xfrm>
            <a:off x="5735320" y="420453"/>
            <a:ext cx="1385957" cy="382027"/>
          </a:xfrm>
          <a:prstGeom prst="rect">
            <a:avLst/>
          </a:prstGeom>
        </p:spPr>
      </p:pic>
      <p:pic>
        <p:nvPicPr>
          <p:cNvPr id="7" name="Picture 6">
            <a:extLst>
              <a:ext uri="{FF2B5EF4-FFF2-40B4-BE49-F238E27FC236}">
                <a16:creationId xmlns:a16="http://schemas.microsoft.com/office/drawing/2014/main" id="{10BC23DB-D4BF-6F40-D449-3C0A615252F2}"/>
              </a:ext>
            </a:extLst>
          </p:cNvPr>
          <p:cNvPicPr>
            <a:picLocks noChangeAspect="1"/>
          </p:cNvPicPr>
          <p:nvPr/>
        </p:nvPicPr>
        <p:blipFill>
          <a:blip r:embed="rId4"/>
          <a:stretch>
            <a:fillRect/>
          </a:stretch>
        </p:blipFill>
        <p:spPr>
          <a:xfrm>
            <a:off x="7907792" y="450933"/>
            <a:ext cx="961576" cy="306343"/>
          </a:xfrm>
          <a:prstGeom prst="rect">
            <a:avLst/>
          </a:prstGeom>
        </p:spPr>
      </p:pic>
      <p:sp>
        <p:nvSpPr>
          <p:cNvPr id="8" name="TextBox 7">
            <a:extLst>
              <a:ext uri="{FF2B5EF4-FFF2-40B4-BE49-F238E27FC236}">
                <a16:creationId xmlns:a16="http://schemas.microsoft.com/office/drawing/2014/main" id="{7DA355CA-58A4-B5CE-A40D-7BB3E95637AB}"/>
              </a:ext>
            </a:extLst>
          </p:cNvPr>
          <p:cNvSpPr txBox="1"/>
          <p:nvPr/>
        </p:nvSpPr>
        <p:spPr>
          <a:xfrm>
            <a:off x="8991600" y="485306"/>
            <a:ext cx="1652953" cy="369332"/>
          </a:xfrm>
          <a:prstGeom prst="rect">
            <a:avLst/>
          </a:prstGeom>
          <a:noFill/>
        </p:spPr>
        <p:txBody>
          <a:bodyPr wrap="none" rtlCol="0">
            <a:spAutoFit/>
          </a:bodyPr>
          <a:lstStyle/>
          <a:p>
            <a:r>
              <a:rPr lang="en-US" dirty="0"/>
              <a:t>for rigid objects</a:t>
            </a:r>
          </a:p>
        </p:txBody>
      </p:sp>
      <p:sp>
        <p:nvSpPr>
          <p:cNvPr id="9" name="TextBox 8">
            <a:extLst>
              <a:ext uri="{FF2B5EF4-FFF2-40B4-BE49-F238E27FC236}">
                <a16:creationId xmlns:a16="http://schemas.microsoft.com/office/drawing/2014/main" id="{F666CAE8-F18B-4DD7-3BDF-B52F11F003A5}"/>
              </a:ext>
            </a:extLst>
          </p:cNvPr>
          <p:cNvSpPr txBox="1"/>
          <p:nvPr/>
        </p:nvSpPr>
        <p:spPr>
          <a:xfrm>
            <a:off x="7119605" y="485306"/>
            <a:ext cx="247184" cy="369332"/>
          </a:xfrm>
          <a:prstGeom prst="rect">
            <a:avLst/>
          </a:prstGeom>
          <a:noFill/>
        </p:spPr>
        <p:txBody>
          <a:bodyPr wrap="none" rtlCol="0">
            <a:spAutoFit/>
          </a:bodyPr>
          <a:lstStyle/>
          <a:p>
            <a:r>
              <a:rPr lang="en-US" dirty="0"/>
              <a:t>;</a:t>
            </a:r>
          </a:p>
        </p:txBody>
      </p:sp>
      <p:sp>
        <p:nvSpPr>
          <p:cNvPr id="10" name="TextBox 9">
            <a:extLst>
              <a:ext uri="{FF2B5EF4-FFF2-40B4-BE49-F238E27FC236}">
                <a16:creationId xmlns:a16="http://schemas.microsoft.com/office/drawing/2014/main" id="{77D4C50F-EF3D-9367-AF41-29231A5A62F0}"/>
              </a:ext>
            </a:extLst>
          </p:cNvPr>
          <p:cNvSpPr txBox="1"/>
          <p:nvPr/>
        </p:nvSpPr>
        <p:spPr>
          <a:xfrm>
            <a:off x="331694" y="1524000"/>
            <a:ext cx="11677425" cy="1207506"/>
          </a:xfrm>
          <a:prstGeom prst="rect">
            <a:avLst/>
          </a:prstGeom>
          <a:noFill/>
        </p:spPr>
        <p:txBody>
          <a:bodyPr wrap="square" rtlCol="0">
            <a:spAutoFit/>
          </a:bodyPr>
          <a:lstStyle/>
          <a:p>
            <a:r>
              <a:rPr lang="en-US" b="1" dirty="0"/>
              <a:t>Formation of a neutron Star</a:t>
            </a:r>
            <a:r>
              <a:rPr lang="en-US" dirty="0"/>
              <a:t>. A star rotates with a period of 30 days about an axis through its center. The period is the time interval required for a point on the star’s equator to make one complete revolution around the axis of rotation. </a:t>
            </a:r>
          </a:p>
          <a:p>
            <a:r>
              <a:rPr lang="en-US" dirty="0"/>
              <a:t>After the star undergoes a supernova explosion, the stellar core, which had a radius of 10</a:t>
            </a:r>
            <a:r>
              <a:rPr lang="en-US" baseline="30000" dirty="0"/>
              <a:t>4</a:t>
            </a:r>
            <a:r>
              <a:rPr lang="en-US" dirty="0"/>
              <a:t> km, collapses into a neutron star of radius 10.0 km. Determine the period of rotation of the neutron star.</a:t>
            </a:r>
          </a:p>
        </p:txBody>
      </p:sp>
      <p:pic>
        <p:nvPicPr>
          <p:cNvPr id="11" name="Picture 10">
            <a:extLst>
              <a:ext uri="{FF2B5EF4-FFF2-40B4-BE49-F238E27FC236}">
                <a16:creationId xmlns:a16="http://schemas.microsoft.com/office/drawing/2014/main" id="{C909644A-75FB-2098-F91F-EBDF4C701F64}"/>
              </a:ext>
            </a:extLst>
          </p:cNvPr>
          <p:cNvPicPr>
            <a:picLocks noChangeAspect="1"/>
          </p:cNvPicPr>
          <p:nvPr/>
        </p:nvPicPr>
        <p:blipFill>
          <a:blip r:embed="rId5"/>
          <a:stretch>
            <a:fillRect/>
          </a:stretch>
        </p:blipFill>
        <p:spPr>
          <a:xfrm>
            <a:off x="266018" y="3026295"/>
            <a:ext cx="2703745" cy="1523110"/>
          </a:xfrm>
          <a:prstGeom prst="rect">
            <a:avLst/>
          </a:prstGeom>
        </p:spPr>
      </p:pic>
      <p:pic>
        <p:nvPicPr>
          <p:cNvPr id="12" name="Picture 11">
            <a:extLst>
              <a:ext uri="{FF2B5EF4-FFF2-40B4-BE49-F238E27FC236}">
                <a16:creationId xmlns:a16="http://schemas.microsoft.com/office/drawing/2014/main" id="{DFFCDE80-100B-9B0A-B848-8E5C7506EDEB}"/>
              </a:ext>
            </a:extLst>
          </p:cNvPr>
          <p:cNvPicPr>
            <a:picLocks noChangeAspect="1"/>
          </p:cNvPicPr>
          <p:nvPr/>
        </p:nvPicPr>
        <p:blipFill>
          <a:blip r:embed="rId6"/>
          <a:stretch>
            <a:fillRect/>
          </a:stretch>
        </p:blipFill>
        <p:spPr>
          <a:xfrm>
            <a:off x="3343643" y="3429000"/>
            <a:ext cx="1153053" cy="230611"/>
          </a:xfrm>
          <a:prstGeom prst="rect">
            <a:avLst/>
          </a:prstGeom>
        </p:spPr>
      </p:pic>
      <p:pic>
        <p:nvPicPr>
          <p:cNvPr id="13" name="Picture 12">
            <a:extLst>
              <a:ext uri="{FF2B5EF4-FFF2-40B4-BE49-F238E27FC236}">
                <a16:creationId xmlns:a16="http://schemas.microsoft.com/office/drawing/2014/main" id="{017BB465-BD47-06D6-BEA7-69DD8735EA5B}"/>
              </a:ext>
            </a:extLst>
          </p:cNvPr>
          <p:cNvPicPr>
            <a:picLocks noChangeAspect="1"/>
          </p:cNvPicPr>
          <p:nvPr/>
        </p:nvPicPr>
        <p:blipFill>
          <a:blip r:embed="rId7"/>
          <a:stretch>
            <a:fillRect/>
          </a:stretch>
        </p:blipFill>
        <p:spPr>
          <a:xfrm>
            <a:off x="5731841" y="3167540"/>
            <a:ext cx="2727532" cy="823548"/>
          </a:xfrm>
          <a:prstGeom prst="rect">
            <a:avLst/>
          </a:prstGeom>
        </p:spPr>
      </p:pic>
      <p:sp>
        <p:nvSpPr>
          <p:cNvPr id="14" name="TextBox 13">
            <a:extLst>
              <a:ext uri="{FF2B5EF4-FFF2-40B4-BE49-F238E27FC236}">
                <a16:creationId xmlns:a16="http://schemas.microsoft.com/office/drawing/2014/main" id="{7EA798BF-DFC7-B08A-79C4-0BDCACF8F770}"/>
              </a:ext>
            </a:extLst>
          </p:cNvPr>
          <p:cNvSpPr txBox="1"/>
          <p:nvPr/>
        </p:nvSpPr>
        <p:spPr>
          <a:xfrm>
            <a:off x="3156104" y="4126494"/>
            <a:ext cx="4865434" cy="369332"/>
          </a:xfrm>
          <a:prstGeom prst="rect">
            <a:avLst/>
          </a:prstGeom>
          <a:noFill/>
        </p:spPr>
        <p:txBody>
          <a:bodyPr wrap="none" rtlCol="0">
            <a:spAutoFit/>
          </a:bodyPr>
          <a:lstStyle/>
          <a:p>
            <a:r>
              <a:rPr lang="en-US" dirty="0"/>
              <a:t>The system is isolated for angular momentum</a:t>
            </a:r>
          </a:p>
        </p:txBody>
      </p:sp>
      <p:pic>
        <p:nvPicPr>
          <p:cNvPr id="15" name="Picture 14">
            <a:extLst>
              <a:ext uri="{FF2B5EF4-FFF2-40B4-BE49-F238E27FC236}">
                <a16:creationId xmlns:a16="http://schemas.microsoft.com/office/drawing/2014/main" id="{F30446DF-FA98-39BB-40BC-D3DB1DE83ABF}"/>
              </a:ext>
            </a:extLst>
          </p:cNvPr>
          <p:cNvPicPr>
            <a:picLocks noChangeAspect="1"/>
          </p:cNvPicPr>
          <p:nvPr/>
        </p:nvPicPr>
        <p:blipFill>
          <a:blip r:embed="rId8"/>
          <a:stretch>
            <a:fillRect/>
          </a:stretch>
        </p:blipFill>
        <p:spPr>
          <a:xfrm>
            <a:off x="6004458" y="4727316"/>
            <a:ext cx="1511255" cy="298930"/>
          </a:xfrm>
          <a:prstGeom prst="rect">
            <a:avLst/>
          </a:prstGeom>
        </p:spPr>
      </p:pic>
      <p:pic>
        <p:nvPicPr>
          <p:cNvPr id="16" name="Picture 15">
            <a:extLst>
              <a:ext uri="{FF2B5EF4-FFF2-40B4-BE49-F238E27FC236}">
                <a16:creationId xmlns:a16="http://schemas.microsoft.com/office/drawing/2014/main" id="{ADCBD32A-DD27-4D3B-8AE2-1FE0E39ECBB0}"/>
              </a:ext>
            </a:extLst>
          </p:cNvPr>
          <p:cNvPicPr>
            <a:picLocks noChangeAspect="1"/>
          </p:cNvPicPr>
          <p:nvPr/>
        </p:nvPicPr>
        <p:blipFill>
          <a:blip r:embed="rId9"/>
          <a:stretch>
            <a:fillRect/>
          </a:stretch>
        </p:blipFill>
        <p:spPr>
          <a:xfrm>
            <a:off x="4012282" y="4656914"/>
            <a:ext cx="987562" cy="369332"/>
          </a:xfrm>
          <a:prstGeom prst="rect">
            <a:avLst/>
          </a:prstGeom>
        </p:spPr>
      </p:pic>
      <p:pic>
        <p:nvPicPr>
          <p:cNvPr id="17" name="Picture 16">
            <a:extLst>
              <a:ext uri="{FF2B5EF4-FFF2-40B4-BE49-F238E27FC236}">
                <a16:creationId xmlns:a16="http://schemas.microsoft.com/office/drawing/2014/main" id="{0DBA2DFB-6C73-18F5-D860-848D67D7F164}"/>
              </a:ext>
            </a:extLst>
          </p:cNvPr>
          <p:cNvPicPr>
            <a:picLocks noChangeAspect="1"/>
          </p:cNvPicPr>
          <p:nvPr/>
        </p:nvPicPr>
        <p:blipFill>
          <a:blip r:embed="rId10"/>
          <a:stretch>
            <a:fillRect/>
          </a:stretch>
        </p:blipFill>
        <p:spPr>
          <a:xfrm>
            <a:off x="9103360" y="4588260"/>
            <a:ext cx="904552" cy="577042"/>
          </a:xfrm>
          <a:prstGeom prst="rect">
            <a:avLst/>
          </a:prstGeom>
        </p:spPr>
      </p:pic>
      <p:pic>
        <p:nvPicPr>
          <p:cNvPr id="18" name="Picture 17">
            <a:extLst>
              <a:ext uri="{FF2B5EF4-FFF2-40B4-BE49-F238E27FC236}">
                <a16:creationId xmlns:a16="http://schemas.microsoft.com/office/drawing/2014/main" id="{4025CEEF-D1E3-7295-66E2-F2CAD3644F86}"/>
              </a:ext>
            </a:extLst>
          </p:cNvPr>
          <p:cNvPicPr>
            <a:picLocks noChangeAspect="1"/>
          </p:cNvPicPr>
          <p:nvPr/>
        </p:nvPicPr>
        <p:blipFill>
          <a:blip r:embed="rId11"/>
          <a:stretch>
            <a:fillRect/>
          </a:stretch>
        </p:blipFill>
        <p:spPr>
          <a:xfrm>
            <a:off x="440471" y="5685585"/>
            <a:ext cx="2715633" cy="659287"/>
          </a:xfrm>
          <a:prstGeom prst="rect">
            <a:avLst/>
          </a:prstGeom>
        </p:spPr>
      </p:pic>
      <p:pic>
        <p:nvPicPr>
          <p:cNvPr id="19" name="Picture 18">
            <a:extLst>
              <a:ext uri="{FF2B5EF4-FFF2-40B4-BE49-F238E27FC236}">
                <a16:creationId xmlns:a16="http://schemas.microsoft.com/office/drawing/2014/main" id="{7AA2EFDD-9C93-BDCF-9A18-B98BF8F7B448}"/>
              </a:ext>
            </a:extLst>
          </p:cNvPr>
          <p:cNvPicPr>
            <a:picLocks noChangeAspect="1"/>
          </p:cNvPicPr>
          <p:nvPr/>
        </p:nvPicPr>
        <p:blipFill>
          <a:blip r:embed="rId12"/>
          <a:stretch>
            <a:fillRect/>
          </a:stretch>
        </p:blipFill>
        <p:spPr>
          <a:xfrm>
            <a:off x="4537035" y="5593908"/>
            <a:ext cx="1952506" cy="750964"/>
          </a:xfrm>
          <a:prstGeom prst="rect">
            <a:avLst/>
          </a:prstGeom>
        </p:spPr>
      </p:pic>
      <p:pic>
        <p:nvPicPr>
          <p:cNvPr id="20" name="Picture 19">
            <a:extLst>
              <a:ext uri="{FF2B5EF4-FFF2-40B4-BE49-F238E27FC236}">
                <a16:creationId xmlns:a16="http://schemas.microsoft.com/office/drawing/2014/main" id="{CE1435C5-6E47-2359-370C-DF9CC68DE9B2}"/>
              </a:ext>
            </a:extLst>
          </p:cNvPr>
          <p:cNvPicPr>
            <a:picLocks noChangeAspect="1"/>
          </p:cNvPicPr>
          <p:nvPr/>
        </p:nvPicPr>
        <p:blipFill>
          <a:blip r:embed="rId13"/>
          <a:stretch>
            <a:fillRect/>
          </a:stretch>
        </p:blipFill>
        <p:spPr>
          <a:xfrm>
            <a:off x="7790132" y="5879881"/>
            <a:ext cx="1112855" cy="270694"/>
          </a:xfrm>
          <a:prstGeom prst="rect">
            <a:avLst/>
          </a:prstGeom>
        </p:spPr>
      </p:pic>
      <p:pic>
        <p:nvPicPr>
          <p:cNvPr id="21" name="Picture 20">
            <a:extLst>
              <a:ext uri="{FF2B5EF4-FFF2-40B4-BE49-F238E27FC236}">
                <a16:creationId xmlns:a16="http://schemas.microsoft.com/office/drawing/2014/main" id="{4F203A63-8E02-32B7-501C-402400A3397A}"/>
              </a:ext>
            </a:extLst>
          </p:cNvPr>
          <p:cNvPicPr>
            <a:picLocks noChangeAspect="1"/>
          </p:cNvPicPr>
          <p:nvPr/>
        </p:nvPicPr>
        <p:blipFill>
          <a:blip r:embed="rId14"/>
          <a:stretch>
            <a:fillRect/>
          </a:stretch>
        </p:blipFill>
        <p:spPr>
          <a:xfrm>
            <a:off x="7680073" y="4118899"/>
            <a:ext cx="982980" cy="308223"/>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471711C-01FB-0E57-5D58-34A491D3BD68}"/>
                  </a:ext>
                </a:extLst>
              </p:cNvPr>
              <p:cNvSpPr txBox="1"/>
              <p:nvPr/>
            </p:nvSpPr>
            <p:spPr>
              <a:xfrm>
                <a:off x="9103360" y="3373120"/>
                <a:ext cx="2107052"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𝐼</m:t>
                    </m:r>
                  </m:oMath>
                </a14:m>
                <a:r>
                  <a:rPr lang="en-US" dirty="0"/>
                  <a:t>=moment of inertia</a:t>
                </a:r>
              </a:p>
            </p:txBody>
          </p:sp>
        </mc:Choice>
        <mc:Fallback xmlns="">
          <p:sp>
            <p:nvSpPr>
              <p:cNvPr id="22" name="TextBox 21">
                <a:extLst>
                  <a:ext uri="{FF2B5EF4-FFF2-40B4-BE49-F238E27FC236}">
                    <a16:creationId xmlns:a16="http://schemas.microsoft.com/office/drawing/2014/main" id="{3471711C-01FB-0E57-5D58-34A491D3BD68}"/>
                  </a:ext>
                </a:extLst>
              </p:cNvPr>
              <p:cNvSpPr txBox="1">
                <a:spLocks noRot="1" noChangeAspect="1" noMove="1" noResize="1" noEditPoints="1" noAdjustHandles="1" noChangeArrowheads="1" noChangeShapeType="1" noTextEdit="1"/>
              </p:cNvSpPr>
              <p:nvPr/>
            </p:nvSpPr>
            <p:spPr>
              <a:xfrm>
                <a:off x="9103360" y="3373120"/>
                <a:ext cx="2107052" cy="369332"/>
              </a:xfrm>
              <a:prstGeom prst="rect">
                <a:avLst/>
              </a:prstGeom>
              <a:blipFill>
                <a:blip r:embed="rId15"/>
                <a:stretch>
                  <a:fillRect t="-6667" r="-1796" b="-26667"/>
                </a:stretch>
              </a:blipFill>
            </p:spPr>
            <p:txBody>
              <a:bodyPr/>
              <a:lstStyle/>
              <a:p>
                <a:r>
                  <a:rPr lang="en-US">
                    <a:noFill/>
                  </a:rPr>
                  <a:t> </a:t>
                </a:r>
              </a:p>
            </p:txBody>
          </p:sp>
        </mc:Fallback>
      </mc:AlternateContent>
      <p:sp>
        <p:nvSpPr>
          <p:cNvPr id="2" name="Right Arrow 1">
            <a:extLst>
              <a:ext uri="{FF2B5EF4-FFF2-40B4-BE49-F238E27FC236}">
                <a16:creationId xmlns:a16="http://schemas.microsoft.com/office/drawing/2014/main" id="{5FDA7E40-E832-0E59-8174-B66F984EC2F2}"/>
              </a:ext>
            </a:extLst>
          </p:cNvPr>
          <p:cNvSpPr/>
          <p:nvPr/>
        </p:nvSpPr>
        <p:spPr>
          <a:xfrm>
            <a:off x="3697909" y="5774352"/>
            <a:ext cx="302130" cy="3900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F6B56231-B986-F960-0EA4-A879F4C4060C}"/>
              </a:ext>
            </a:extLst>
          </p:cNvPr>
          <p:cNvSpPr/>
          <p:nvPr/>
        </p:nvSpPr>
        <p:spPr>
          <a:xfrm>
            <a:off x="7026538" y="5779718"/>
            <a:ext cx="302130" cy="3900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4343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74FD13-ECB8-C8B7-14C2-57DDEB5C03AE}"/>
              </a:ext>
            </a:extLst>
          </p:cNvPr>
          <p:cNvSpPr txBox="1"/>
          <p:nvPr/>
        </p:nvSpPr>
        <p:spPr>
          <a:xfrm>
            <a:off x="314960" y="497840"/>
            <a:ext cx="11605613" cy="4154984"/>
          </a:xfrm>
          <a:prstGeom prst="rect">
            <a:avLst/>
          </a:prstGeom>
          <a:noFill/>
        </p:spPr>
        <p:txBody>
          <a:bodyPr wrap="none" rtlCol="0">
            <a:spAutoFit/>
          </a:bodyPr>
          <a:lstStyle/>
          <a:p>
            <a:r>
              <a:rPr lang="en-US" sz="2400" dirty="0">
                <a:effectLst/>
                <a:latin typeface="ACaslonPro"/>
              </a:rPr>
              <a:t>These same </a:t>
            </a:r>
            <a:r>
              <a:rPr lang="en-US" sz="2400" b="1" dirty="0">
                <a:effectLst/>
                <a:highlight>
                  <a:srgbClr val="FFFF00"/>
                </a:highlight>
                <a:latin typeface="ACaslonPro"/>
              </a:rPr>
              <a:t>conservation laws</a:t>
            </a:r>
            <a:r>
              <a:rPr lang="en-US" sz="2400" dirty="0">
                <a:effectLst/>
                <a:highlight>
                  <a:srgbClr val="FFFF00"/>
                </a:highlight>
                <a:latin typeface="ACaslonPro"/>
              </a:rPr>
              <a:t> </a:t>
            </a:r>
            <a:r>
              <a:rPr lang="en-US" sz="2400" dirty="0">
                <a:effectLst/>
                <a:latin typeface="ACaslonPro"/>
              </a:rPr>
              <a:t>hold in quantum mechanics. </a:t>
            </a:r>
          </a:p>
          <a:p>
            <a:r>
              <a:rPr lang="en-US" sz="2400" dirty="0">
                <a:effectLst/>
                <a:latin typeface="ACaslonPro"/>
              </a:rPr>
              <a:t>In both contexts they </a:t>
            </a:r>
            <a:r>
              <a:rPr lang="en-US" sz="2400" b="1" dirty="0">
                <a:effectLst/>
                <a:highlight>
                  <a:srgbClr val="FFFF00"/>
                </a:highlight>
                <a:latin typeface="ACaslonPro"/>
              </a:rPr>
              <a:t>are the result of symmetries</a:t>
            </a:r>
            <a:r>
              <a:rPr lang="en-US" sz="2400" dirty="0">
                <a:effectLst/>
                <a:latin typeface="ACaslonPro"/>
              </a:rPr>
              <a:t>.</a:t>
            </a:r>
          </a:p>
          <a:p>
            <a:endParaRPr lang="en-US" sz="2400" dirty="0">
              <a:latin typeface="ACaslonPro"/>
            </a:endParaRPr>
          </a:p>
          <a:p>
            <a:r>
              <a:rPr lang="en-US" sz="2400" b="1" dirty="0">
                <a:latin typeface="ACaslonPro"/>
              </a:rPr>
              <a:t>Question 1: </a:t>
            </a:r>
            <a:r>
              <a:rPr lang="en-US" sz="2400" b="1" dirty="0">
                <a:effectLst/>
                <a:latin typeface="ACaslonPro"/>
              </a:rPr>
              <a:t>what is a symmetry ? </a:t>
            </a:r>
          </a:p>
          <a:p>
            <a:endParaRPr lang="en-US" sz="2400" dirty="0">
              <a:latin typeface="ACaslonPro"/>
            </a:endParaRPr>
          </a:p>
          <a:p>
            <a:r>
              <a:rPr lang="en-US" sz="2400" b="1" dirty="0">
                <a:effectLst/>
                <a:latin typeface="ACaslonPro"/>
              </a:rPr>
              <a:t>Question 2:  what does it mean for something to be conserved in quantum mechanics ? </a:t>
            </a:r>
          </a:p>
          <a:p>
            <a:endParaRPr lang="en-US" sz="2400" dirty="0">
              <a:latin typeface="ACaslonPro"/>
            </a:endParaRPr>
          </a:p>
          <a:p>
            <a:r>
              <a:rPr lang="en-US" sz="2400" b="1" dirty="0">
                <a:latin typeface="ACaslonPro"/>
              </a:rPr>
              <a:t>Question 3: what is the relation between (Symmetry and Conservation)?</a:t>
            </a:r>
          </a:p>
          <a:p>
            <a:endParaRPr lang="en-US" sz="2400" dirty="0">
              <a:latin typeface="ACaslonPro"/>
            </a:endParaRPr>
          </a:p>
          <a:p>
            <a:r>
              <a:rPr lang="en-US" sz="2400" dirty="0">
                <a:effectLst/>
                <a:latin typeface="ACaslonPro"/>
              </a:rPr>
              <a:t>We’ll investigate two related properties of quantum systems—energy level degeneracy and </a:t>
            </a:r>
          </a:p>
          <a:p>
            <a:r>
              <a:rPr lang="en-US" sz="2400" dirty="0">
                <a:effectLst/>
                <a:latin typeface="ACaslonPro"/>
              </a:rPr>
              <a:t>the selection rules that distinguish allowed from “forbidden” transitions</a:t>
            </a:r>
            <a:r>
              <a:rPr lang="en-US" sz="1800" dirty="0">
                <a:effectLst/>
                <a:latin typeface="ACaslonPro"/>
              </a:rPr>
              <a:t>.  </a:t>
            </a:r>
            <a:endParaRPr lang="en-US" dirty="0"/>
          </a:p>
        </p:txBody>
      </p:sp>
    </p:spTree>
    <p:extLst>
      <p:ext uri="{BB962C8B-B14F-4D97-AF65-F5344CB8AC3E}">
        <p14:creationId xmlns:p14="http://schemas.microsoft.com/office/powerpoint/2010/main" val="17802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 calcmode="lin" valueType="num">
                                      <p:cBhvr additive="base">
                                        <p:cTn id="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 calcmode="lin" valueType="num">
                                      <p:cBhvr additive="base">
                                        <p:cTn id="1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 calcmode="lin" valueType="num">
                                      <p:cBhvr additive="base">
                                        <p:cTn id="1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animEffect transition="in" filter="blinds(horizontal)">
                                      <p:cBhvr>
                                        <p:cTn id="25" dur="500"/>
                                        <p:tgtEl>
                                          <p:spTgt spid="2">
                                            <p:txEl>
                                              <p:pRg st="9" end="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
                                            <p:txEl>
                                              <p:pRg st="10" end="10"/>
                                            </p:txEl>
                                          </p:spTgt>
                                        </p:tgtEl>
                                        <p:attrNameLst>
                                          <p:attrName>style.visibility</p:attrName>
                                        </p:attrNameLst>
                                      </p:cBhvr>
                                      <p:to>
                                        <p:strVal val="visible"/>
                                      </p:to>
                                    </p:set>
                                    <p:animEffect transition="in" filter="blinds(horizontal)">
                                      <p:cBhvr>
                                        <p:cTn id="28"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5ABA-43DD-F10E-3025-01B8FF61C6E0}"/>
              </a:ext>
            </a:extLst>
          </p:cNvPr>
          <p:cNvSpPr>
            <a:spLocks noGrp="1"/>
          </p:cNvSpPr>
          <p:nvPr>
            <p:ph type="title"/>
          </p:nvPr>
        </p:nvSpPr>
        <p:spPr>
          <a:xfrm>
            <a:off x="238760" y="0"/>
            <a:ext cx="10515600" cy="1325563"/>
          </a:xfrm>
        </p:spPr>
        <p:txBody>
          <a:bodyPr/>
          <a:lstStyle/>
          <a:p>
            <a:r>
              <a:rPr lang="en-US" b="1" dirty="0"/>
              <a:t>What is a Symmetry?</a:t>
            </a:r>
          </a:p>
        </p:txBody>
      </p:sp>
      <p:sp>
        <p:nvSpPr>
          <p:cNvPr id="3" name="TextBox 2">
            <a:extLst>
              <a:ext uri="{FF2B5EF4-FFF2-40B4-BE49-F238E27FC236}">
                <a16:creationId xmlns:a16="http://schemas.microsoft.com/office/drawing/2014/main" id="{C4F1941D-9412-19A4-7BA7-1CF4B6066EF5}"/>
              </a:ext>
            </a:extLst>
          </p:cNvPr>
          <p:cNvSpPr txBox="1"/>
          <p:nvPr/>
        </p:nvSpPr>
        <p:spPr>
          <a:xfrm>
            <a:off x="238760" y="1249680"/>
            <a:ext cx="5883277" cy="369332"/>
          </a:xfrm>
          <a:prstGeom prst="rect">
            <a:avLst/>
          </a:prstGeom>
          <a:noFill/>
        </p:spPr>
        <p:txBody>
          <a:bodyPr wrap="none" rtlCol="0">
            <a:spAutoFit/>
          </a:bodyPr>
          <a:lstStyle/>
          <a:p>
            <a:r>
              <a:rPr lang="en-US" sz="1800" dirty="0">
                <a:effectLst/>
                <a:latin typeface="ACaslonPro"/>
              </a:rPr>
              <a:t>It is some transformation that leaves a system unchanged. </a:t>
            </a:r>
            <a:endParaRPr lang="en-US" dirty="0"/>
          </a:p>
        </p:txBody>
      </p:sp>
      <p:pic>
        <p:nvPicPr>
          <p:cNvPr id="5" name="Picture 4" descr="A close-up of a drawing&#10;&#10;Description automatically generated">
            <a:extLst>
              <a:ext uri="{FF2B5EF4-FFF2-40B4-BE49-F238E27FC236}">
                <a16:creationId xmlns:a16="http://schemas.microsoft.com/office/drawing/2014/main" id="{E34C27A1-466E-FBA8-C445-6EF5F97FE4F7}"/>
              </a:ext>
            </a:extLst>
          </p:cNvPr>
          <p:cNvPicPr>
            <a:picLocks noChangeAspect="1"/>
          </p:cNvPicPr>
          <p:nvPr/>
        </p:nvPicPr>
        <p:blipFill>
          <a:blip r:embed="rId2"/>
          <a:stretch>
            <a:fillRect/>
          </a:stretch>
        </p:blipFill>
        <p:spPr>
          <a:xfrm>
            <a:off x="2452370" y="1656404"/>
            <a:ext cx="6793230" cy="281568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9BC5C20-887D-805D-DDE1-523263AFE626}"/>
                  </a:ext>
                </a:extLst>
              </p:cNvPr>
              <p:cNvSpPr txBox="1"/>
              <p:nvPr/>
            </p:nvSpPr>
            <p:spPr>
              <a:xfrm>
                <a:off x="238760" y="4685952"/>
                <a:ext cx="9877640" cy="1844736"/>
              </a:xfrm>
              <a:prstGeom prst="rect">
                <a:avLst/>
              </a:prstGeom>
              <a:noFill/>
            </p:spPr>
            <p:txBody>
              <a:bodyPr wrap="none" rtlCol="0">
                <a:spAutoFit/>
              </a:bodyPr>
              <a:lstStyle/>
              <a:p>
                <a:r>
                  <a:rPr lang="en-US" sz="1800" dirty="0">
                    <a:effectLst/>
                    <a:latin typeface="ACaslonPro"/>
                  </a:rPr>
                  <a:t>A square has a </a:t>
                </a:r>
                <a:r>
                  <a:rPr lang="en-US" sz="1800" b="1" dirty="0">
                    <a:effectLst/>
                    <a:latin typeface="ACaslonPro"/>
                  </a:rPr>
                  <a:t>discrete rotational symmetry</a:t>
                </a:r>
                <a:r>
                  <a:rPr lang="en-US" sz="1800" dirty="0">
                    <a:effectLst/>
                    <a:latin typeface="ACaslonPro"/>
                  </a:rPr>
                  <a:t>; it is unchanged when rotated by </a:t>
                </a:r>
                <a14:m>
                  <m:oMath xmlns:m="http://schemas.openxmlformats.org/officeDocument/2006/math">
                    <m:f>
                      <m:fPr>
                        <m:ctrlPr>
                          <a:rPr lang="en-US" sz="1800" i="1" smtClean="0">
                            <a:effectLst/>
                            <a:latin typeface="Cambria Math" panose="02040503050406030204" pitchFamily="18" charset="0"/>
                          </a:rPr>
                        </m:ctrlPr>
                      </m:fPr>
                      <m:num>
                        <m:r>
                          <a:rPr lang="en-US" sz="1800" i="1" smtClean="0">
                            <a:effectLst/>
                            <a:latin typeface="Cambria Math" panose="02040503050406030204" pitchFamily="18" charset="0"/>
                            <a:ea typeface="Cambria Math" panose="02040503050406030204" pitchFamily="18" charset="0"/>
                          </a:rPr>
                          <m:t>𝜋</m:t>
                        </m:r>
                      </m:num>
                      <m:den>
                        <m:r>
                          <a:rPr lang="en-US" sz="1800" b="0" i="1" smtClean="0">
                            <a:effectLst/>
                            <a:latin typeface="Cambria Math" panose="02040503050406030204" pitchFamily="18" charset="0"/>
                          </a:rPr>
                          <m:t>2</m:t>
                        </m:r>
                      </m:den>
                    </m:f>
                  </m:oMath>
                </a14:m>
                <a:r>
                  <a:rPr lang="en-US" sz="1800" dirty="0">
                    <a:effectLst/>
                    <a:latin typeface="ACaslonPro"/>
                  </a:rPr>
                  <a:t> or multiples thereof. </a:t>
                </a:r>
              </a:p>
              <a:p>
                <a:r>
                  <a:rPr lang="en-US" sz="1800" dirty="0">
                    <a:effectLst/>
                    <a:latin typeface="ACaslonPro"/>
                  </a:rPr>
                  <a:t>A circle has </a:t>
                </a:r>
                <a:r>
                  <a:rPr lang="en-US" sz="1800" b="1" dirty="0">
                    <a:effectLst/>
                    <a:latin typeface="ACaslonPro"/>
                  </a:rPr>
                  <a:t>continuous rotational symmetry</a:t>
                </a:r>
                <a:r>
                  <a:rPr lang="en-US" sz="1800" dirty="0">
                    <a:effectLst/>
                    <a:latin typeface="ACaslonPro"/>
                  </a:rPr>
                  <a:t>; it is unchanged when rotated by any angle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𝛼</m:t>
                    </m:r>
                  </m:oMath>
                </a14:m>
                <a:r>
                  <a:rPr lang="en-US" sz="1800" dirty="0">
                    <a:effectLst/>
                    <a:latin typeface="Tahoma" panose="020B0604030504040204" pitchFamily="34" charset="0"/>
                  </a:rPr>
                  <a:t>.</a:t>
                </a:r>
              </a:p>
              <a:p>
                <a:endParaRPr lang="en-US" dirty="0">
                  <a:latin typeface="Tahoma" panose="020B0604030504040204" pitchFamily="34" charset="0"/>
                </a:endParaRPr>
              </a:p>
              <a:p>
                <a:r>
                  <a:rPr lang="en-US" sz="1800" dirty="0">
                    <a:effectLst/>
                    <a:latin typeface="ACaslonPro"/>
                  </a:rPr>
                  <a:t>Now imagine that the shapes above refer to the boundaries of a two-dimensional infinite square well. </a:t>
                </a:r>
              </a:p>
              <a:p>
                <a:r>
                  <a:rPr lang="en-US" sz="1800" dirty="0">
                    <a:effectLst/>
                    <a:latin typeface="ACaslonPro"/>
                  </a:rPr>
                  <a:t>In that case the potential energy would have the same rotational symmetries as the piece of paper and </a:t>
                </a:r>
              </a:p>
              <a:p>
                <a:r>
                  <a:rPr lang="en-US" sz="1800" dirty="0">
                    <a:effectLst/>
                    <a:latin typeface="ACaslonPro"/>
                  </a:rPr>
                  <a:t>(because the kinetic energy is unchanged by a rotation) the Hamiltonian would also be invariant. </a:t>
                </a:r>
                <a:r>
                  <a:rPr lang="el-GR" sz="1800" dirty="0">
                    <a:effectLst/>
                    <a:latin typeface="Tahoma" panose="020B0604030504040204" pitchFamily="34" charset="0"/>
                  </a:rPr>
                  <a:t> </a:t>
                </a:r>
                <a:endParaRPr lang="el-GR" dirty="0"/>
              </a:p>
            </p:txBody>
          </p:sp>
        </mc:Choice>
        <mc:Fallback xmlns="">
          <p:sp>
            <p:nvSpPr>
              <p:cNvPr id="6" name="TextBox 5">
                <a:extLst>
                  <a:ext uri="{FF2B5EF4-FFF2-40B4-BE49-F238E27FC236}">
                    <a16:creationId xmlns:a16="http://schemas.microsoft.com/office/drawing/2014/main" id="{B9BC5C20-887D-805D-DDE1-523263AFE626}"/>
                  </a:ext>
                </a:extLst>
              </p:cNvPr>
              <p:cNvSpPr txBox="1">
                <a:spLocks noRot="1" noChangeAspect="1" noMove="1" noResize="1" noEditPoints="1" noAdjustHandles="1" noChangeArrowheads="1" noChangeShapeType="1" noTextEdit="1"/>
              </p:cNvSpPr>
              <p:nvPr/>
            </p:nvSpPr>
            <p:spPr>
              <a:xfrm>
                <a:off x="238760" y="4685952"/>
                <a:ext cx="9877640" cy="1844736"/>
              </a:xfrm>
              <a:prstGeom prst="rect">
                <a:avLst/>
              </a:prstGeom>
              <a:blipFill>
                <a:blip r:embed="rId3"/>
                <a:stretch>
                  <a:fillRect l="-513" b="-4110"/>
                </a:stretch>
              </a:blipFill>
            </p:spPr>
            <p:txBody>
              <a:bodyPr/>
              <a:lstStyle/>
              <a:p>
                <a:r>
                  <a:rPr lang="en-US">
                    <a:noFill/>
                  </a:rPr>
                  <a:t> </a:t>
                </a:r>
              </a:p>
            </p:txBody>
          </p:sp>
        </mc:Fallback>
      </mc:AlternateContent>
    </p:spTree>
    <p:extLst>
      <p:ext uri="{BB962C8B-B14F-4D97-AF65-F5344CB8AC3E}">
        <p14:creationId xmlns:p14="http://schemas.microsoft.com/office/powerpoint/2010/main" val="1606241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BF16-F5DE-50D6-8534-577EBCF5C7C1}"/>
              </a:ext>
            </a:extLst>
          </p:cNvPr>
          <p:cNvSpPr>
            <a:spLocks noGrp="1"/>
          </p:cNvSpPr>
          <p:nvPr>
            <p:ph type="title"/>
          </p:nvPr>
        </p:nvSpPr>
        <p:spPr>
          <a:xfrm>
            <a:off x="269240" y="18255"/>
            <a:ext cx="10515600" cy="1325563"/>
          </a:xfrm>
        </p:spPr>
        <p:txBody>
          <a:bodyPr/>
          <a:lstStyle/>
          <a:p>
            <a:r>
              <a:rPr lang="en-US" b="1" dirty="0"/>
              <a:t>Transformations in space</a:t>
            </a:r>
            <a:endParaRPr lang="en-US" dirty="0"/>
          </a:p>
        </p:txBody>
      </p:sp>
      <p:sp>
        <p:nvSpPr>
          <p:cNvPr id="3" name="Content Placeholder 2">
            <a:extLst>
              <a:ext uri="{FF2B5EF4-FFF2-40B4-BE49-F238E27FC236}">
                <a16:creationId xmlns:a16="http://schemas.microsoft.com/office/drawing/2014/main" id="{A6EAB4ED-B57E-CE41-F993-94253CD835CE}"/>
              </a:ext>
            </a:extLst>
          </p:cNvPr>
          <p:cNvSpPr>
            <a:spLocks noGrp="1"/>
          </p:cNvSpPr>
          <p:nvPr>
            <p:ph idx="1"/>
          </p:nvPr>
        </p:nvSpPr>
        <p:spPr>
          <a:xfrm>
            <a:off x="622300" y="1471612"/>
            <a:ext cx="9809480" cy="3914775"/>
          </a:xfrm>
        </p:spPr>
        <p:txBody>
          <a:bodyPr/>
          <a:lstStyle/>
          <a:p>
            <a:r>
              <a:rPr lang="en-US" dirty="0"/>
              <a:t>Translations</a:t>
            </a:r>
          </a:p>
          <a:p>
            <a:r>
              <a:rPr lang="en-US" dirty="0"/>
              <a:t>Inversions</a:t>
            </a:r>
          </a:p>
          <a:p>
            <a:r>
              <a:rPr lang="en-US" dirty="0"/>
              <a:t>Rotations</a:t>
            </a:r>
          </a:p>
        </p:txBody>
      </p:sp>
      <p:pic>
        <p:nvPicPr>
          <p:cNvPr id="5" name="Picture 4" descr="A graph of a graph of a line&#10;&#10;Description automatically generated">
            <a:extLst>
              <a:ext uri="{FF2B5EF4-FFF2-40B4-BE49-F238E27FC236}">
                <a16:creationId xmlns:a16="http://schemas.microsoft.com/office/drawing/2014/main" id="{B6D6075C-E8B1-38CF-D05B-059A2A0BA0EA}"/>
              </a:ext>
            </a:extLst>
          </p:cNvPr>
          <p:cNvPicPr>
            <a:picLocks noChangeAspect="1"/>
          </p:cNvPicPr>
          <p:nvPr/>
        </p:nvPicPr>
        <p:blipFill>
          <a:blip r:embed="rId2"/>
          <a:stretch>
            <a:fillRect/>
          </a:stretch>
        </p:blipFill>
        <p:spPr>
          <a:xfrm>
            <a:off x="149824" y="3606800"/>
            <a:ext cx="3220792" cy="2997200"/>
          </a:xfrm>
          <a:prstGeom prst="rect">
            <a:avLst/>
          </a:prstGeom>
        </p:spPr>
      </p:pic>
      <p:pic>
        <p:nvPicPr>
          <p:cNvPr id="7" name="Picture 6" descr="A diagram of different types of atoms&#10;&#10;Description automatically generated">
            <a:extLst>
              <a:ext uri="{FF2B5EF4-FFF2-40B4-BE49-F238E27FC236}">
                <a16:creationId xmlns:a16="http://schemas.microsoft.com/office/drawing/2014/main" id="{D391299A-4AE1-4528-D8F6-5C7CA60B191C}"/>
              </a:ext>
            </a:extLst>
          </p:cNvPr>
          <p:cNvPicPr>
            <a:picLocks noChangeAspect="1"/>
          </p:cNvPicPr>
          <p:nvPr/>
        </p:nvPicPr>
        <p:blipFill>
          <a:blip r:embed="rId3"/>
          <a:stretch>
            <a:fillRect/>
          </a:stretch>
        </p:blipFill>
        <p:spPr>
          <a:xfrm>
            <a:off x="3863412" y="3725466"/>
            <a:ext cx="4203745" cy="2919572"/>
          </a:xfrm>
          <a:prstGeom prst="rect">
            <a:avLst/>
          </a:prstGeom>
        </p:spPr>
      </p:pic>
      <p:pic>
        <p:nvPicPr>
          <p:cNvPr id="9" name="Picture 8" descr="A two triangles with arrows&#10;&#10;Description automatically generated with medium confidence">
            <a:extLst>
              <a:ext uri="{FF2B5EF4-FFF2-40B4-BE49-F238E27FC236}">
                <a16:creationId xmlns:a16="http://schemas.microsoft.com/office/drawing/2014/main" id="{7A1B5E0B-DFD9-5DFB-B188-28A63184A2DB}"/>
              </a:ext>
            </a:extLst>
          </p:cNvPr>
          <p:cNvPicPr>
            <a:picLocks noChangeAspect="1"/>
          </p:cNvPicPr>
          <p:nvPr/>
        </p:nvPicPr>
        <p:blipFill>
          <a:blip r:embed="rId4"/>
          <a:stretch>
            <a:fillRect/>
          </a:stretch>
        </p:blipFill>
        <p:spPr>
          <a:xfrm>
            <a:off x="8185501" y="4360226"/>
            <a:ext cx="3856675" cy="2052321"/>
          </a:xfrm>
          <a:prstGeom prst="rect">
            <a:avLst/>
          </a:prstGeom>
        </p:spPr>
      </p:pic>
    </p:spTree>
    <p:extLst>
      <p:ext uri="{BB962C8B-B14F-4D97-AF65-F5344CB8AC3E}">
        <p14:creationId xmlns:p14="http://schemas.microsoft.com/office/powerpoint/2010/main" val="35576485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3809</TotalTime>
  <Words>942</Words>
  <Application>Microsoft Macintosh PowerPoint</Application>
  <PresentationFormat>Widescreen</PresentationFormat>
  <Paragraphs>93</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ACaslonPro</vt:lpstr>
      <vt:lpstr>Arial</vt:lpstr>
      <vt:lpstr>Calibri</vt:lpstr>
      <vt:lpstr>Calibri Light</vt:lpstr>
      <vt:lpstr>Cambria Math</vt:lpstr>
      <vt:lpstr>Tahoma</vt:lpstr>
      <vt:lpstr>Office Theme</vt:lpstr>
      <vt:lpstr>PHYS4260 Quantum Mechanics II Spring 2025 </vt:lpstr>
      <vt:lpstr>Preamble</vt:lpstr>
      <vt:lpstr>Outline</vt:lpstr>
      <vt:lpstr>Intro</vt:lpstr>
      <vt:lpstr>PowerPoint Presentation</vt:lpstr>
      <vt:lpstr>PowerPoint Presentation</vt:lpstr>
      <vt:lpstr>PowerPoint Presentation</vt:lpstr>
      <vt:lpstr>What is a Symmetry?</vt:lpstr>
      <vt:lpstr>Transformations in space</vt:lpstr>
      <vt:lpstr>Transformations in space: Translations</vt:lpstr>
      <vt:lpstr>Transformations in space: Inversions</vt:lpstr>
      <vt:lpstr>Transformations in space: Rotations</vt:lpstr>
      <vt:lpstr>Translations: the translations operator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PHYS4260 Quantum Mechanics II Spring 2024 </dc:title>
  <dc:creator>Marco Guzzi</dc:creator>
  <cp:lastModifiedBy>Marco Guzzi</cp:lastModifiedBy>
  <cp:revision>31</cp:revision>
  <dcterms:created xsi:type="dcterms:W3CDTF">2024-01-06T21:01:45Z</dcterms:created>
  <dcterms:modified xsi:type="dcterms:W3CDTF">2025-01-07T15:05:24Z</dcterms:modified>
</cp:coreProperties>
</file>